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2" r:id="rId4"/>
  </p:sldMasterIdLst>
  <p:notesMasterIdLst>
    <p:notesMasterId r:id="rId42"/>
  </p:notesMasterIdLst>
  <p:handoutMasterIdLst>
    <p:handoutMasterId r:id="rId43"/>
  </p:handoutMasterIdLst>
  <p:sldIdLst>
    <p:sldId id="256" r:id="rId5"/>
    <p:sldId id="289" r:id="rId6"/>
    <p:sldId id="290" r:id="rId7"/>
    <p:sldId id="292" r:id="rId8"/>
    <p:sldId id="291" r:id="rId9"/>
    <p:sldId id="294" r:id="rId10"/>
    <p:sldId id="288" r:id="rId11"/>
    <p:sldId id="261" r:id="rId12"/>
    <p:sldId id="262" r:id="rId13"/>
    <p:sldId id="263" r:id="rId14"/>
    <p:sldId id="295" r:id="rId15"/>
    <p:sldId id="264" r:id="rId16"/>
    <p:sldId id="265" r:id="rId17"/>
    <p:sldId id="266" r:id="rId18"/>
    <p:sldId id="267" r:id="rId19"/>
    <p:sldId id="268" r:id="rId20"/>
    <p:sldId id="269" r:id="rId21"/>
    <p:sldId id="270" r:id="rId22"/>
    <p:sldId id="296" r:id="rId23"/>
    <p:sldId id="272" r:id="rId24"/>
    <p:sldId id="273" r:id="rId25"/>
    <p:sldId id="274" r:id="rId26"/>
    <p:sldId id="275" r:id="rId27"/>
    <p:sldId id="276" r:id="rId28"/>
    <p:sldId id="277" r:id="rId29"/>
    <p:sldId id="297" r:id="rId30"/>
    <p:sldId id="278" r:id="rId31"/>
    <p:sldId id="279" r:id="rId32"/>
    <p:sldId id="280" r:id="rId33"/>
    <p:sldId id="282" r:id="rId34"/>
    <p:sldId id="283" r:id="rId35"/>
    <p:sldId id="284" r:id="rId36"/>
    <p:sldId id="285" r:id="rId37"/>
    <p:sldId id="286" r:id="rId38"/>
    <p:sldId id="287" r:id="rId39"/>
    <p:sldId id="293" r:id="rId40"/>
    <p:sldId id="26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5" autoAdjust="0"/>
    <p:restoredTop sz="94660"/>
  </p:normalViewPr>
  <p:slideViewPr>
    <p:cSldViewPr snapToGrid="0">
      <p:cViewPr varScale="1">
        <p:scale>
          <a:sx n="70" d="100"/>
          <a:sy n="70" d="100"/>
        </p:scale>
        <p:origin x="660" y="48"/>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5D1AD-E24C-4E82-BC85-28527A42DCE7}" type="datetimeFigureOut">
              <a:rPr lang="en-US" smtClean="0"/>
              <a:t>9/14/2021</a:t>
            </a:fld>
            <a:endParaRPr lang="en-US" dirty="0"/>
          </a:p>
        </p:txBody>
      </p:sp>
      <p:sp>
        <p:nvSpPr>
          <p:cNvPr id="4" name="Footer Placeholder 3">
            <a:extLst>
              <a:ext uri="{FF2B5EF4-FFF2-40B4-BE49-F238E27FC236}">
                <a16:creationId xmlns:a16="http://schemas.microsoft.com/office/drawing/2014/main"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B3793-D85E-4082-925C-FAA1A2B27276}" type="slidenum">
              <a:rPr lang="en-US" smtClean="0"/>
              <a:t>‹#›</a:t>
            </a:fld>
            <a:endParaRPr lang="en-US" dirty="0"/>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A34-3951-4B6D-8DDD-B157CE00471C}" type="datetimeFigureOut">
              <a:rPr lang="en-US" smtClean="0"/>
              <a:t>9/14/2021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3E965-974B-498D-B360-83DD1F9DEB55}" type="slidenum">
              <a:rPr lang="en-US" smtClean="0"/>
              <a:t>‹#›</a:t>
            </a:fld>
            <a:endParaRPr lang="en-US" dirty="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37</a:t>
            </a:fld>
            <a:endParaRPr lang="en-US" dirty="0"/>
          </a:p>
        </p:txBody>
      </p:sp>
    </p:spTree>
    <p:extLst>
      <p:ext uri="{BB962C8B-B14F-4D97-AF65-F5344CB8AC3E}">
        <p14:creationId xmlns:p14="http://schemas.microsoft.com/office/powerpoint/2010/main" val="245264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noProof="0" smtClean="0"/>
              <a:t>9/14/2021</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65173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noProof="0" smtClean="0"/>
              <a:t>9/14/2021</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28125664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noProof="0" smtClean="0"/>
              <a:t>9/14/2021</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noProof="0" smtClean="0"/>
              <a:pPr/>
              <a:t>‹#›</a:t>
            </a:fld>
            <a:endParaRPr lang="en-US" noProof="0"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093950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noProof="0" smtClean="0"/>
              <a:t>9/14/2021</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35941997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noProof="0" smtClean="0"/>
              <a:t>9/14/2021</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noProof="0" smtClean="0"/>
              <a:pPr/>
              <a:t>‹#›</a:t>
            </a:fld>
            <a:endParaRPr lang="en-US" noProof="0"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681883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noProof="0" smtClean="0"/>
              <a:t>9/14/2021</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32928072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9/14/2021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9613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9/14/2021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1834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noProof="0" smtClean="0"/>
              <a:t>9/14/2021</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082335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9/14/2021</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151059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noProof="0" smtClean="0"/>
              <a:t>9/14/2021</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814785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9/14/2021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7141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9/14/2021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2202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9/14/2021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02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9/14/2021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237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9/14/2021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878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CBC1C18-307B-4F68-A007-B5B542270E8D}" type="datetimeFigureOut">
              <a:rPr lang="en-US" noProof="0" smtClean="0"/>
              <a:t>9/14/2021</a:t>
            </a:fld>
            <a:endParaRPr lang="en-US" noProof="0"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noProof="0"/>
              <a:t>
              </a:t>
            </a:r>
            <a:endParaRPr lang="en-US" noProof="0"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62668754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hemeOverride" Target="../theme/themeOverride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1BDB91-E757-4677-A38C-EB354240C835}"/>
              </a:ext>
            </a:extLst>
          </p:cNvPr>
          <p:cNvPicPr>
            <a:picLocks noChangeAspect="1"/>
          </p:cNvPicPr>
          <p:nvPr/>
        </p:nvPicPr>
        <p:blipFill>
          <a:blip r:embed="rId3"/>
          <a:srcRect t="7802" b="7802"/>
          <a:stretch/>
        </p:blipFill>
        <p:spPr>
          <a:xfrm>
            <a:off x="20" y="-1"/>
            <a:ext cx="12188932" cy="685800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347252" y="2303827"/>
            <a:ext cx="7800461" cy="4359975"/>
          </a:xfrm>
          <a:prstGeom prst="rect">
            <a:avLst/>
          </a:prstGeom>
        </p:spPr>
        <p:txBody>
          <a:bodyPr lIns="0" rIns="180000">
            <a:normAutofit fontScale="90000"/>
          </a:bodyPr>
          <a:lstStyle/>
          <a:p>
            <a:r>
              <a:rPr lang="en-US" sz="8800" b="1" dirty="0">
                <a:solidFill>
                  <a:schemeClr val="bg1"/>
                </a:solidFill>
              </a:rPr>
              <a:t>FOOD </a:t>
            </a:r>
            <a:br>
              <a:rPr lang="en-US" sz="8800" b="1" dirty="0">
                <a:solidFill>
                  <a:schemeClr val="bg1"/>
                </a:solidFill>
              </a:rPr>
            </a:br>
            <a:r>
              <a:rPr lang="en-US" sz="8800" b="1" dirty="0">
                <a:solidFill>
                  <a:schemeClr val="bg1"/>
                </a:solidFill>
              </a:rPr>
              <a:t>ORDERING </a:t>
            </a:r>
            <a:br>
              <a:rPr lang="en-US" sz="8800" b="1" dirty="0">
                <a:solidFill>
                  <a:schemeClr val="bg1"/>
                </a:solidFill>
              </a:rPr>
            </a:br>
            <a:r>
              <a:rPr lang="en-US" sz="8800" b="1" dirty="0">
                <a:solidFill>
                  <a:schemeClr val="bg1"/>
                </a:solidFill>
              </a:rPr>
              <a:t>SYSTEM</a:t>
            </a:r>
            <a:br>
              <a:rPr lang="en-US" sz="8800" b="1" dirty="0">
                <a:solidFill>
                  <a:schemeClr val="bg1"/>
                </a:solidFill>
              </a:rPr>
            </a:br>
            <a:r>
              <a:rPr lang="en-US" sz="8800" b="1" dirty="0">
                <a:solidFill>
                  <a:schemeClr val="bg1"/>
                </a:solidFill>
              </a:rPr>
              <a:t>(MINI PROJECT)</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326318" y="4129196"/>
            <a:ext cx="3862634" cy="2534606"/>
          </a:xfrm>
          <a:prstGeom prst="rect">
            <a:avLst/>
          </a:prstGeom>
        </p:spPr>
        <p:txBody>
          <a:bodyPr lIns="0" rIns="0">
            <a:normAutofit fontScale="85000" lnSpcReduction="20000"/>
          </a:bodyPr>
          <a:lstStyle/>
          <a:p>
            <a:pPr algn="ctr"/>
            <a:r>
              <a:rPr lang="en-US" sz="2800" b="1" dirty="0">
                <a:solidFill>
                  <a:schemeClr val="bg1"/>
                </a:solidFill>
              </a:rPr>
              <a:t>NARAYAN MAITY</a:t>
            </a:r>
          </a:p>
          <a:p>
            <a:pPr algn="ctr"/>
            <a:r>
              <a:rPr lang="en-US" sz="2800" b="1" dirty="0">
                <a:solidFill>
                  <a:schemeClr val="bg1"/>
                </a:solidFill>
              </a:rPr>
              <a:t>EMP ID: 46117530</a:t>
            </a:r>
          </a:p>
          <a:p>
            <a:pPr algn="ctr"/>
            <a:r>
              <a:rPr lang="en-US" sz="2800" b="1" u="sng" dirty="0">
                <a:solidFill>
                  <a:schemeClr val="bg1"/>
                </a:solidFill>
              </a:rPr>
              <a:t>MENTOR: </a:t>
            </a:r>
          </a:p>
          <a:p>
            <a:pPr algn="ctr"/>
            <a:r>
              <a:rPr lang="en-US" sz="2800" b="1" dirty="0">
                <a:solidFill>
                  <a:schemeClr val="bg1"/>
                </a:solidFill>
              </a:rPr>
              <a:t>DEVANGANA MANDAL</a:t>
            </a:r>
          </a:p>
          <a:p>
            <a:pPr algn="ctr"/>
            <a:r>
              <a:rPr lang="en-US" sz="2800" b="1" u="sng" dirty="0">
                <a:solidFill>
                  <a:schemeClr val="bg1"/>
                </a:solidFill>
              </a:rPr>
              <a:t>TRAINER: </a:t>
            </a:r>
          </a:p>
          <a:p>
            <a:pPr algn="ctr"/>
            <a:r>
              <a:rPr lang="en-US" sz="2800" b="1" dirty="0">
                <a:solidFill>
                  <a:schemeClr val="bg1"/>
                </a:solidFill>
              </a:rPr>
              <a:t>AJAY KUMAR NERUMATI</a:t>
            </a:r>
          </a:p>
        </p:txBody>
      </p:sp>
    </p:spTree>
    <p:extLst>
      <p:ext uri="{BB962C8B-B14F-4D97-AF65-F5344CB8AC3E}">
        <p14:creationId xmlns:p14="http://schemas.microsoft.com/office/powerpoint/2010/main" val="834050406"/>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8742-D795-44E3-AA16-C3A3CAD53883}"/>
              </a:ext>
            </a:extLst>
          </p:cNvPr>
          <p:cNvSpPr>
            <a:spLocks noGrp="1"/>
          </p:cNvSpPr>
          <p:nvPr>
            <p:ph type="title"/>
          </p:nvPr>
        </p:nvSpPr>
        <p:spPr>
          <a:xfrm>
            <a:off x="1185083" y="914400"/>
            <a:ext cx="10208203" cy="754802"/>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rPr>
              <a:t>TABLE CREATION (CONTD.)</a:t>
            </a:r>
          </a:p>
        </p:txBody>
      </p:sp>
      <p:pic>
        <p:nvPicPr>
          <p:cNvPr id="7" name="Content Placeholder 6">
            <a:extLst>
              <a:ext uri="{FF2B5EF4-FFF2-40B4-BE49-F238E27FC236}">
                <a16:creationId xmlns:a16="http://schemas.microsoft.com/office/drawing/2014/main" id="{3D8C622F-BD98-4F42-A5FE-543341FCBC73}"/>
              </a:ext>
            </a:extLst>
          </p:cNvPr>
          <p:cNvPicPr>
            <a:picLocks noGrp="1" noChangeAspect="1"/>
          </p:cNvPicPr>
          <p:nvPr>
            <p:ph idx="1"/>
          </p:nvPr>
        </p:nvPicPr>
        <p:blipFill>
          <a:blip r:embed="rId3"/>
          <a:stretch>
            <a:fillRect/>
          </a:stretch>
        </p:blipFill>
        <p:spPr>
          <a:xfrm>
            <a:off x="4973691" y="2570328"/>
            <a:ext cx="6416798" cy="2245394"/>
          </a:xfrm>
        </p:spPr>
      </p:pic>
      <p:sp>
        <p:nvSpPr>
          <p:cNvPr id="6" name="Text Placeholder 5">
            <a:extLst>
              <a:ext uri="{FF2B5EF4-FFF2-40B4-BE49-F238E27FC236}">
                <a16:creationId xmlns:a16="http://schemas.microsoft.com/office/drawing/2014/main" id="{2E71EC90-2EF3-4EAB-81A2-84A6D69A69EA}"/>
              </a:ext>
            </a:extLst>
          </p:cNvPr>
          <p:cNvSpPr>
            <a:spLocks noGrp="1"/>
          </p:cNvSpPr>
          <p:nvPr>
            <p:ph type="body" sz="half" idx="2"/>
          </p:nvPr>
        </p:nvSpPr>
        <p:spPr>
          <a:xfrm>
            <a:off x="1185083" y="3429000"/>
            <a:ext cx="3973689" cy="864452"/>
          </a:xfrm>
        </p:spPr>
        <p:txBody>
          <a:bodyPr>
            <a:normAutofit/>
          </a:bodyPr>
          <a:lstStyle/>
          <a:p>
            <a:r>
              <a:rPr lang="en-IN" sz="2300" b="1" dirty="0">
                <a:solidFill>
                  <a:schemeClr val="accent2">
                    <a:lumMod val="75000"/>
                  </a:schemeClr>
                </a:solidFill>
              </a:rPr>
              <a:t>TRANSACTIONS TABLE</a:t>
            </a:r>
          </a:p>
        </p:txBody>
      </p:sp>
    </p:spTree>
    <p:extLst>
      <p:ext uri="{BB962C8B-B14F-4D97-AF65-F5344CB8AC3E}">
        <p14:creationId xmlns:p14="http://schemas.microsoft.com/office/powerpoint/2010/main" val="246750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E1452D-D139-45C0-9374-7E4FEA596868}"/>
              </a:ext>
            </a:extLst>
          </p:cNvPr>
          <p:cNvPicPr>
            <a:picLocks noGrp="1" noChangeAspect="1"/>
          </p:cNvPicPr>
          <p:nvPr>
            <p:ph idx="1"/>
          </p:nvPr>
        </p:nvPicPr>
        <p:blipFill>
          <a:blip r:embed="rId2"/>
          <a:stretch>
            <a:fillRect/>
          </a:stretch>
        </p:blipFill>
        <p:spPr>
          <a:xfrm>
            <a:off x="0" y="0"/>
            <a:ext cx="12531144" cy="7029665"/>
          </a:xfrm>
          <a:prstGeom prst="rect">
            <a:avLst/>
          </a:prstGeom>
        </p:spPr>
      </p:pic>
      <p:sp>
        <p:nvSpPr>
          <p:cNvPr id="2" name="Title 1">
            <a:extLst>
              <a:ext uri="{FF2B5EF4-FFF2-40B4-BE49-F238E27FC236}">
                <a16:creationId xmlns:a16="http://schemas.microsoft.com/office/drawing/2014/main" id="{2269241E-560B-4F70-951D-16CCAC4673F8}"/>
              </a:ext>
            </a:extLst>
          </p:cNvPr>
          <p:cNvSpPr>
            <a:spLocks noGrp="1"/>
          </p:cNvSpPr>
          <p:nvPr>
            <p:ph type="title"/>
          </p:nvPr>
        </p:nvSpPr>
        <p:spPr>
          <a:xfrm>
            <a:off x="1181100" y="4743665"/>
            <a:ext cx="10388600" cy="2286000"/>
          </a:xfrm>
        </p:spPr>
        <p:txBody>
          <a:bodyPr>
            <a:noAutofit/>
          </a:bodyPr>
          <a:lstStyle/>
          <a:p>
            <a:r>
              <a:rPr lang="en-IN" sz="9600" b="1" dirty="0">
                <a:solidFill>
                  <a:schemeClr val="bg1"/>
                </a:solidFill>
              </a:rPr>
              <a:t>IMPLEMENTATION</a:t>
            </a:r>
          </a:p>
        </p:txBody>
      </p:sp>
    </p:spTree>
    <p:extLst>
      <p:ext uri="{BB962C8B-B14F-4D97-AF65-F5344CB8AC3E}">
        <p14:creationId xmlns:p14="http://schemas.microsoft.com/office/powerpoint/2010/main" val="3895647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287887" y="966130"/>
            <a:ext cx="10122795" cy="82296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r>
              <a:rPr lang="en-IN" sz="4400" dirty="0">
                <a:solidFill>
                  <a:schemeClr val="bg1"/>
                </a:solidFill>
                <a:latin typeface="+mn-lt"/>
                <a:ea typeface="+mn-ea"/>
                <a:cs typeface="+mn-cs"/>
              </a:rPr>
              <a:t>IMPLEMENTATION</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2499704" y="2179636"/>
            <a:ext cx="7192592" cy="822960"/>
          </a:xfrm>
        </p:spPr>
        <p:txBody>
          <a:bodyPr>
            <a:normAutofit/>
          </a:bodyPr>
          <a:lstStyle/>
          <a:p>
            <a:r>
              <a:rPr lang="en-IN" sz="2300" b="1" dirty="0">
                <a:solidFill>
                  <a:schemeClr val="accent2">
                    <a:lumMod val="75000"/>
                  </a:schemeClr>
                </a:solidFill>
              </a:rPr>
              <a:t>PROCEDURE TO START FOOD ORDERING SYSTEM</a:t>
            </a:r>
          </a:p>
        </p:txBody>
      </p:sp>
      <p:pic>
        <p:nvPicPr>
          <p:cNvPr id="8" name="Content Placeholder 7">
            <a:extLst>
              <a:ext uri="{FF2B5EF4-FFF2-40B4-BE49-F238E27FC236}">
                <a16:creationId xmlns:a16="http://schemas.microsoft.com/office/drawing/2014/main" id="{C9D90749-AC3C-4BBD-B65E-34856789F395}"/>
              </a:ext>
            </a:extLst>
          </p:cNvPr>
          <p:cNvPicPr>
            <a:picLocks noGrp="1" noChangeAspect="1"/>
          </p:cNvPicPr>
          <p:nvPr>
            <p:ph sz="half" idx="2"/>
          </p:nvPr>
        </p:nvPicPr>
        <p:blipFill rotWithShape="1">
          <a:blip r:embed="rId3"/>
          <a:stretch/>
        </p:blipFill>
        <p:spPr>
          <a:xfrm>
            <a:off x="2014775" y="3488376"/>
            <a:ext cx="8669018" cy="2403494"/>
          </a:xfrm>
        </p:spPr>
      </p:pic>
    </p:spTree>
    <p:extLst>
      <p:ext uri="{BB962C8B-B14F-4D97-AF65-F5344CB8AC3E}">
        <p14:creationId xmlns:p14="http://schemas.microsoft.com/office/powerpoint/2010/main" val="34441386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150491" y="955675"/>
            <a:ext cx="10388979" cy="787014"/>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1150491" y="3017520"/>
            <a:ext cx="5569856" cy="822960"/>
          </a:xfrm>
        </p:spPr>
        <p:txBody>
          <a:bodyPr/>
          <a:lstStyle/>
          <a:p>
            <a:r>
              <a:rPr lang="en-IN" sz="2300" b="1" dirty="0">
                <a:solidFill>
                  <a:schemeClr val="accent2">
                    <a:lumMod val="75000"/>
                  </a:schemeClr>
                </a:solidFill>
              </a:rPr>
              <a:t>PROCEDURE TO REGISTER NEW USER</a:t>
            </a:r>
          </a:p>
        </p:txBody>
      </p:sp>
      <p:pic>
        <p:nvPicPr>
          <p:cNvPr id="12" name="Picture 11">
            <a:extLst>
              <a:ext uri="{FF2B5EF4-FFF2-40B4-BE49-F238E27FC236}">
                <a16:creationId xmlns:a16="http://schemas.microsoft.com/office/drawing/2014/main" id="{4378AF79-BAE9-4965-B636-9A7AE5C8C418}"/>
              </a:ext>
            </a:extLst>
          </p:cNvPr>
          <p:cNvPicPr>
            <a:picLocks noChangeAspect="1"/>
          </p:cNvPicPr>
          <p:nvPr/>
        </p:nvPicPr>
        <p:blipFill>
          <a:blip r:embed="rId2"/>
          <a:stretch>
            <a:fillRect/>
          </a:stretch>
        </p:blipFill>
        <p:spPr>
          <a:xfrm>
            <a:off x="7081715" y="1851873"/>
            <a:ext cx="4457755" cy="4904342"/>
          </a:xfrm>
          <a:prstGeom prst="rect">
            <a:avLst/>
          </a:prstGeom>
        </p:spPr>
      </p:pic>
    </p:spTree>
    <p:extLst>
      <p:ext uri="{BB962C8B-B14F-4D97-AF65-F5344CB8AC3E}">
        <p14:creationId xmlns:p14="http://schemas.microsoft.com/office/powerpoint/2010/main" val="44045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021700" y="1017860"/>
            <a:ext cx="10388981" cy="694386"/>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4354785" y="1712246"/>
            <a:ext cx="3722809" cy="822960"/>
          </a:xfrm>
        </p:spPr>
        <p:txBody>
          <a:bodyPr/>
          <a:lstStyle/>
          <a:p>
            <a:r>
              <a:rPr lang="en-IN" sz="2300" b="1" dirty="0">
                <a:solidFill>
                  <a:schemeClr val="accent2">
                    <a:lumMod val="75000"/>
                  </a:schemeClr>
                </a:solidFill>
              </a:rPr>
              <a:t>PROCEDURE TO LOGIN</a:t>
            </a:r>
          </a:p>
        </p:txBody>
      </p:sp>
      <p:pic>
        <p:nvPicPr>
          <p:cNvPr id="5" name="Picture 4">
            <a:extLst>
              <a:ext uri="{FF2B5EF4-FFF2-40B4-BE49-F238E27FC236}">
                <a16:creationId xmlns:a16="http://schemas.microsoft.com/office/drawing/2014/main" id="{79A24492-9EA6-4931-9098-D7EDE2F59984}"/>
              </a:ext>
            </a:extLst>
          </p:cNvPr>
          <p:cNvPicPr>
            <a:picLocks noChangeAspect="1"/>
          </p:cNvPicPr>
          <p:nvPr/>
        </p:nvPicPr>
        <p:blipFill>
          <a:blip r:embed="rId2"/>
          <a:stretch>
            <a:fillRect/>
          </a:stretch>
        </p:blipFill>
        <p:spPr>
          <a:xfrm>
            <a:off x="2158909" y="2726438"/>
            <a:ext cx="8114559" cy="3880424"/>
          </a:xfrm>
          <a:prstGeom prst="rect">
            <a:avLst/>
          </a:prstGeom>
        </p:spPr>
      </p:pic>
    </p:spTree>
    <p:extLst>
      <p:ext uri="{BB962C8B-B14F-4D97-AF65-F5344CB8AC3E}">
        <p14:creationId xmlns:p14="http://schemas.microsoft.com/office/powerpoint/2010/main" val="18050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921095" y="978793"/>
            <a:ext cx="10618375" cy="707265"/>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3868234" y="1975734"/>
            <a:ext cx="4455531" cy="822960"/>
          </a:xfrm>
        </p:spPr>
        <p:txBody>
          <a:bodyPr/>
          <a:lstStyle/>
          <a:p>
            <a:r>
              <a:rPr lang="en-IN" sz="2300" b="1" dirty="0">
                <a:solidFill>
                  <a:schemeClr val="accent2">
                    <a:lumMod val="75000"/>
                  </a:schemeClr>
                </a:solidFill>
              </a:rPr>
              <a:t>PROCEDURE TO SHOW MENU</a:t>
            </a:r>
          </a:p>
        </p:txBody>
      </p:sp>
      <p:pic>
        <p:nvPicPr>
          <p:cNvPr id="7" name="Content Placeholder 6">
            <a:extLst>
              <a:ext uri="{FF2B5EF4-FFF2-40B4-BE49-F238E27FC236}">
                <a16:creationId xmlns:a16="http://schemas.microsoft.com/office/drawing/2014/main" id="{200A4833-EC99-4831-A33A-B274B53A751E}"/>
              </a:ext>
            </a:extLst>
          </p:cNvPr>
          <p:cNvPicPr>
            <a:picLocks noGrp="1" noChangeAspect="1"/>
          </p:cNvPicPr>
          <p:nvPr>
            <p:ph sz="half" idx="2"/>
          </p:nvPr>
        </p:nvPicPr>
        <p:blipFill>
          <a:blip r:embed="rId2"/>
          <a:stretch>
            <a:fillRect/>
          </a:stretch>
        </p:blipFill>
        <p:spPr>
          <a:xfrm>
            <a:off x="1952286" y="2925680"/>
            <a:ext cx="8287428" cy="3441389"/>
          </a:xfrm>
        </p:spPr>
      </p:pic>
    </p:spTree>
    <p:extLst>
      <p:ext uri="{BB962C8B-B14F-4D97-AF65-F5344CB8AC3E}">
        <p14:creationId xmlns:p14="http://schemas.microsoft.com/office/powerpoint/2010/main" val="346048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021701" y="907533"/>
            <a:ext cx="10292778" cy="681507"/>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877521" y="3017520"/>
            <a:ext cx="9720071" cy="822960"/>
          </a:xfrm>
        </p:spPr>
        <p:txBody>
          <a:bodyPr>
            <a:noAutofit/>
          </a:bodyPr>
          <a:lstStyle/>
          <a:p>
            <a:r>
              <a:rPr lang="en-IN" sz="2300" b="1" dirty="0">
                <a:solidFill>
                  <a:schemeClr val="accent2">
                    <a:lumMod val="75000"/>
                  </a:schemeClr>
                </a:solidFill>
              </a:rPr>
              <a:t>PROCEDURE TO PLACE ORDER </a:t>
            </a:r>
          </a:p>
          <a:p>
            <a:r>
              <a:rPr lang="en-IN" sz="2300" b="1" dirty="0">
                <a:solidFill>
                  <a:schemeClr val="accent2">
                    <a:lumMod val="75000"/>
                  </a:schemeClr>
                </a:solidFill>
              </a:rPr>
              <a:t>AND GENERATE BILL</a:t>
            </a:r>
          </a:p>
        </p:txBody>
      </p:sp>
      <p:pic>
        <p:nvPicPr>
          <p:cNvPr id="7" name="Picture 6">
            <a:extLst>
              <a:ext uri="{FF2B5EF4-FFF2-40B4-BE49-F238E27FC236}">
                <a16:creationId xmlns:a16="http://schemas.microsoft.com/office/drawing/2014/main" id="{7D045AA0-EAF1-4011-B3F5-25B37167FC1B}"/>
              </a:ext>
            </a:extLst>
          </p:cNvPr>
          <p:cNvPicPr>
            <a:picLocks noChangeAspect="1"/>
          </p:cNvPicPr>
          <p:nvPr/>
        </p:nvPicPr>
        <p:blipFill>
          <a:blip r:embed="rId2"/>
          <a:stretch>
            <a:fillRect/>
          </a:stretch>
        </p:blipFill>
        <p:spPr>
          <a:xfrm>
            <a:off x="6126014" y="1739424"/>
            <a:ext cx="5188465" cy="4892600"/>
          </a:xfrm>
          <a:prstGeom prst="rect">
            <a:avLst/>
          </a:prstGeom>
        </p:spPr>
      </p:pic>
    </p:spTree>
    <p:extLst>
      <p:ext uri="{BB962C8B-B14F-4D97-AF65-F5344CB8AC3E}">
        <p14:creationId xmlns:p14="http://schemas.microsoft.com/office/powerpoint/2010/main" val="327167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047459" y="966078"/>
            <a:ext cx="10427617" cy="787014"/>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1346097" y="3528483"/>
            <a:ext cx="2903931" cy="822960"/>
          </a:xfrm>
        </p:spPr>
        <p:txBody>
          <a:bodyPr/>
          <a:lstStyle/>
          <a:p>
            <a:r>
              <a:rPr lang="en-IN" sz="2300" b="1" dirty="0">
                <a:solidFill>
                  <a:schemeClr val="accent2">
                    <a:lumMod val="75000"/>
                  </a:schemeClr>
                </a:solidFill>
              </a:rPr>
              <a:t>PROCEDURE TO </a:t>
            </a:r>
          </a:p>
          <a:p>
            <a:r>
              <a:rPr lang="en-IN" sz="2300" b="1" dirty="0">
                <a:solidFill>
                  <a:schemeClr val="accent2">
                    <a:lumMod val="75000"/>
                  </a:schemeClr>
                </a:solidFill>
              </a:rPr>
              <a:t>MAKE PAYMENT</a:t>
            </a:r>
          </a:p>
        </p:txBody>
      </p:sp>
      <p:pic>
        <p:nvPicPr>
          <p:cNvPr id="8" name="Picture 7">
            <a:extLst>
              <a:ext uri="{FF2B5EF4-FFF2-40B4-BE49-F238E27FC236}">
                <a16:creationId xmlns:a16="http://schemas.microsoft.com/office/drawing/2014/main" id="{D5C455DB-C90B-4B7E-8431-73A76DA44201}"/>
              </a:ext>
            </a:extLst>
          </p:cNvPr>
          <p:cNvPicPr>
            <a:picLocks noChangeAspect="1"/>
          </p:cNvPicPr>
          <p:nvPr/>
        </p:nvPicPr>
        <p:blipFill>
          <a:blip r:embed="rId2"/>
          <a:stretch>
            <a:fillRect/>
          </a:stretch>
        </p:blipFill>
        <p:spPr>
          <a:xfrm>
            <a:off x="4377961" y="1962623"/>
            <a:ext cx="7097115" cy="4648849"/>
          </a:xfrm>
          <a:prstGeom prst="rect">
            <a:avLst/>
          </a:prstGeom>
        </p:spPr>
      </p:pic>
    </p:spTree>
    <p:extLst>
      <p:ext uri="{BB962C8B-B14F-4D97-AF65-F5344CB8AC3E}">
        <p14:creationId xmlns:p14="http://schemas.microsoft.com/office/powerpoint/2010/main" val="306478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111854" y="906645"/>
            <a:ext cx="10262497" cy="707265"/>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1230188" y="3647825"/>
            <a:ext cx="4500911" cy="822960"/>
          </a:xfrm>
        </p:spPr>
        <p:txBody>
          <a:bodyPr>
            <a:noAutofit/>
          </a:bodyPr>
          <a:lstStyle/>
          <a:p>
            <a:r>
              <a:rPr lang="en-IN" sz="2300" b="1" dirty="0">
                <a:solidFill>
                  <a:schemeClr val="accent2">
                    <a:lumMod val="75000"/>
                  </a:schemeClr>
                </a:solidFill>
              </a:rPr>
              <a:t>TRIGGER TO UPDATE </a:t>
            </a:r>
          </a:p>
          <a:p>
            <a:r>
              <a:rPr lang="en-IN" sz="2300" b="1" dirty="0">
                <a:solidFill>
                  <a:schemeClr val="accent2">
                    <a:lumMod val="75000"/>
                  </a:schemeClr>
                </a:solidFill>
              </a:rPr>
              <a:t>PAYMENT AND DELIVERY STATUS</a:t>
            </a:r>
          </a:p>
        </p:txBody>
      </p:sp>
      <p:pic>
        <p:nvPicPr>
          <p:cNvPr id="7" name="Content Placeholder 6">
            <a:extLst>
              <a:ext uri="{FF2B5EF4-FFF2-40B4-BE49-F238E27FC236}">
                <a16:creationId xmlns:a16="http://schemas.microsoft.com/office/drawing/2014/main" id="{3FC039C5-4A7B-4612-8F22-AD10D671C502}"/>
              </a:ext>
            </a:extLst>
          </p:cNvPr>
          <p:cNvPicPr>
            <a:picLocks noGrp="1" noChangeAspect="1"/>
          </p:cNvPicPr>
          <p:nvPr>
            <p:ph sz="half" idx="2"/>
          </p:nvPr>
        </p:nvPicPr>
        <p:blipFill rotWithShape="1">
          <a:blip r:embed="rId2"/>
          <a:stretch/>
        </p:blipFill>
        <p:spPr>
          <a:xfrm>
            <a:off x="5922797" y="2582843"/>
            <a:ext cx="5451554" cy="2952925"/>
          </a:xfrm>
        </p:spPr>
      </p:pic>
    </p:spTree>
    <p:extLst>
      <p:ext uri="{BB962C8B-B14F-4D97-AF65-F5344CB8AC3E}">
        <p14:creationId xmlns:p14="http://schemas.microsoft.com/office/powerpoint/2010/main" val="14313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440861A-AB7F-4022-8833-9699B5620B0B}"/>
              </a:ext>
            </a:extLst>
          </p:cNvPr>
          <p:cNvPicPr>
            <a:picLocks noGrp="1" noChangeAspect="1"/>
          </p:cNvPicPr>
          <p:nvPr>
            <p:ph sz="half" idx="2"/>
          </p:nvPr>
        </p:nvPicPr>
        <p:blipFill>
          <a:blip r:embed="rId2"/>
          <a:stretch>
            <a:fillRect/>
          </a:stretch>
        </p:blipFill>
        <p:spPr>
          <a:xfrm>
            <a:off x="0" y="0"/>
            <a:ext cx="12192000" cy="6858000"/>
          </a:xfrm>
        </p:spPr>
      </p:pic>
      <p:sp>
        <p:nvSpPr>
          <p:cNvPr id="2" name="Title 1">
            <a:extLst>
              <a:ext uri="{FF2B5EF4-FFF2-40B4-BE49-F238E27FC236}">
                <a16:creationId xmlns:a16="http://schemas.microsoft.com/office/drawing/2014/main" id="{3BFBE5D2-864E-4D88-8A0C-1FA51D3E0763}"/>
              </a:ext>
            </a:extLst>
          </p:cNvPr>
          <p:cNvSpPr>
            <a:spLocks noGrp="1"/>
          </p:cNvSpPr>
          <p:nvPr>
            <p:ph type="title"/>
          </p:nvPr>
        </p:nvSpPr>
        <p:spPr>
          <a:xfrm>
            <a:off x="2032000" y="4673595"/>
            <a:ext cx="8128000" cy="2728690"/>
          </a:xfrm>
        </p:spPr>
        <p:txBody>
          <a:bodyPr>
            <a:normAutofit/>
          </a:bodyPr>
          <a:lstStyle/>
          <a:p>
            <a:r>
              <a:rPr lang="en-IN" sz="11500" b="1" dirty="0">
                <a:solidFill>
                  <a:schemeClr val="bg1"/>
                </a:solidFill>
              </a:rPr>
              <a:t>EXECUTION</a:t>
            </a:r>
          </a:p>
        </p:txBody>
      </p:sp>
    </p:spTree>
    <p:extLst>
      <p:ext uri="{BB962C8B-B14F-4D97-AF65-F5344CB8AC3E}">
        <p14:creationId xmlns:p14="http://schemas.microsoft.com/office/powerpoint/2010/main" val="124473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7E13-1E4F-4272-8EA1-4367B1A216BA}"/>
              </a:ext>
            </a:extLst>
          </p:cNvPr>
          <p:cNvSpPr>
            <a:spLocks noGrp="1"/>
          </p:cNvSpPr>
          <p:nvPr>
            <p:ph type="title"/>
          </p:nvPr>
        </p:nvSpPr>
        <p:spPr>
          <a:xfrm>
            <a:off x="1253522" y="946778"/>
            <a:ext cx="10251090" cy="720144"/>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TABLE OF CONTENTS</a:t>
            </a:r>
          </a:p>
        </p:txBody>
      </p:sp>
      <p:sp>
        <p:nvSpPr>
          <p:cNvPr id="3" name="Content Placeholder 2">
            <a:extLst>
              <a:ext uri="{FF2B5EF4-FFF2-40B4-BE49-F238E27FC236}">
                <a16:creationId xmlns:a16="http://schemas.microsoft.com/office/drawing/2014/main" id="{9CEC0365-54F4-4F55-A555-A4D42497388B}"/>
              </a:ext>
            </a:extLst>
          </p:cNvPr>
          <p:cNvSpPr>
            <a:spLocks noGrp="1"/>
          </p:cNvSpPr>
          <p:nvPr>
            <p:ph idx="1"/>
          </p:nvPr>
        </p:nvSpPr>
        <p:spPr>
          <a:xfrm>
            <a:off x="2086936" y="2103549"/>
            <a:ext cx="8915400" cy="3777622"/>
          </a:xfrm>
        </p:spPr>
        <p:txBody>
          <a:bodyPr/>
          <a:lstStyle/>
          <a:p>
            <a:r>
              <a:rPr lang="en-IN" dirty="0"/>
              <a:t>OBJECTIVE</a:t>
            </a:r>
          </a:p>
          <a:p>
            <a:r>
              <a:rPr lang="en-IN" dirty="0"/>
              <a:t>ABSTRACT</a:t>
            </a:r>
          </a:p>
          <a:p>
            <a:r>
              <a:rPr lang="en-IN" dirty="0"/>
              <a:t>SYSTEM AND TECHNOLOGY REQUIREMENTS</a:t>
            </a:r>
          </a:p>
          <a:p>
            <a:r>
              <a:rPr lang="en-IN" dirty="0"/>
              <a:t>ENTITY RELATIONSHIP DIAGRAM</a:t>
            </a:r>
          </a:p>
          <a:p>
            <a:r>
              <a:rPr lang="en-IN" dirty="0"/>
              <a:t>TABLE CREATION</a:t>
            </a:r>
          </a:p>
          <a:p>
            <a:r>
              <a:rPr lang="en-IN" dirty="0"/>
              <a:t>IMPLEMENTATION</a:t>
            </a:r>
          </a:p>
          <a:p>
            <a:r>
              <a:rPr lang="en-IN" dirty="0"/>
              <a:t>EXECUTION</a:t>
            </a:r>
          </a:p>
          <a:p>
            <a:r>
              <a:rPr lang="en-IN" dirty="0"/>
              <a:t>TESTING</a:t>
            </a:r>
          </a:p>
          <a:p>
            <a:r>
              <a:rPr lang="en-IN" dirty="0"/>
              <a:t>SUMMARY</a:t>
            </a:r>
          </a:p>
          <a:p>
            <a:endParaRPr lang="en-IN" dirty="0"/>
          </a:p>
          <a:p>
            <a:endParaRPr lang="en-IN" dirty="0"/>
          </a:p>
        </p:txBody>
      </p:sp>
      <p:pic>
        <p:nvPicPr>
          <p:cNvPr id="5" name="Picture 4">
            <a:extLst>
              <a:ext uri="{FF2B5EF4-FFF2-40B4-BE49-F238E27FC236}">
                <a16:creationId xmlns:a16="http://schemas.microsoft.com/office/drawing/2014/main" id="{D176A3B6-78D2-4977-B251-7CFEFDA6325C}"/>
              </a:ext>
            </a:extLst>
          </p:cNvPr>
          <p:cNvPicPr>
            <a:picLocks noChangeAspect="1"/>
          </p:cNvPicPr>
          <p:nvPr/>
        </p:nvPicPr>
        <p:blipFill>
          <a:blip r:embed="rId2"/>
          <a:stretch>
            <a:fillRect/>
          </a:stretch>
        </p:blipFill>
        <p:spPr>
          <a:xfrm>
            <a:off x="8273267" y="2371725"/>
            <a:ext cx="2162175" cy="2114550"/>
          </a:xfrm>
          <a:prstGeom prst="rect">
            <a:avLst/>
          </a:prstGeom>
        </p:spPr>
      </p:pic>
    </p:spTree>
    <p:extLst>
      <p:ext uri="{BB962C8B-B14F-4D97-AF65-F5344CB8AC3E}">
        <p14:creationId xmlns:p14="http://schemas.microsoft.com/office/powerpoint/2010/main" val="1462460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36372" y="991673"/>
            <a:ext cx="10268241" cy="688304"/>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a:t>
            </a:r>
          </a:p>
        </p:txBody>
      </p:sp>
      <p:pic>
        <p:nvPicPr>
          <p:cNvPr id="6" name="Content Placeholder 5">
            <a:extLst>
              <a:ext uri="{FF2B5EF4-FFF2-40B4-BE49-F238E27FC236}">
                <a16:creationId xmlns:a16="http://schemas.microsoft.com/office/drawing/2014/main" id="{6E97FA15-629E-4E55-BBB9-6C322E430277}"/>
              </a:ext>
            </a:extLst>
          </p:cNvPr>
          <p:cNvPicPr>
            <a:picLocks noGrp="1" noChangeAspect="1"/>
          </p:cNvPicPr>
          <p:nvPr>
            <p:ph idx="1"/>
          </p:nvPr>
        </p:nvPicPr>
        <p:blipFill>
          <a:blip r:embed="rId2"/>
          <a:stretch>
            <a:fillRect/>
          </a:stretch>
        </p:blipFill>
        <p:spPr>
          <a:xfrm>
            <a:off x="2052300" y="3227885"/>
            <a:ext cx="8087399" cy="2638442"/>
          </a:xfrm>
        </p:spPr>
      </p:pic>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3474719" y="2376470"/>
            <a:ext cx="5242560" cy="369784"/>
          </a:xfrm>
        </p:spPr>
        <p:txBody>
          <a:bodyPr>
            <a:noAutofit/>
          </a:bodyPr>
          <a:lstStyle/>
          <a:p>
            <a:r>
              <a:rPr lang="en-IN" sz="2000" b="1" dirty="0">
                <a:solidFill>
                  <a:schemeClr val="accent2">
                    <a:lumMod val="75000"/>
                  </a:schemeClr>
                </a:solidFill>
              </a:rPr>
              <a:t>STARTING THE FOOD ORDERING SYSTEM</a:t>
            </a:r>
          </a:p>
        </p:txBody>
      </p:sp>
    </p:spTree>
    <p:extLst>
      <p:ext uri="{BB962C8B-B14F-4D97-AF65-F5344CB8AC3E}">
        <p14:creationId xmlns:p14="http://schemas.microsoft.com/office/powerpoint/2010/main" val="144873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49809" y="940157"/>
            <a:ext cx="10254804"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EXECUTION(CONTD.)</a:t>
            </a:r>
          </a:p>
        </p:txBody>
      </p:sp>
      <p:pic>
        <p:nvPicPr>
          <p:cNvPr id="8" name="Content Placeholder 7">
            <a:extLst>
              <a:ext uri="{FF2B5EF4-FFF2-40B4-BE49-F238E27FC236}">
                <a16:creationId xmlns:a16="http://schemas.microsoft.com/office/drawing/2014/main" id="{E6EC1B26-201F-4DAE-B730-5BE86B42F2A3}"/>
              </a:ext>
            </a:extLst>
          </p:cNvPr>
          <p:cNvPicPr>
            <a:picLocks noGrp="1" noChangeAspect="1"/>
          </p:cNvPicPr>
          <p:nvPr>
            <p:ph idx="1"/>
          </p:nvPr>
        </p:nvPicPr>
        <p:blipFill>
          <a:blip r:embed="rId2"/>
          <a:stretch>
            <a:fillRect/>
          </a:stretch>
        </p:blipFill>
        <p:spPr>
          <a:xfrm>
            <a:off x="1510864" y="3374319"/>
            <a:ext cx="9170272" cy="1900800"/>
          </a:xfrm>
        </p:spPr>
      </p:pic>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3706539" y="2268317"/>
            <a:ext cx="4778921" cy="369784"/>
          </a:xfrm>
        </p:spPr>
        <p:txBody>
          <a:bodyPr>
            <a:noAutofit/>
          </a:bodyPr>
          <a:lstStyle/>
          <a:p>
            <a:r>
              <a:rPr lang="en-IN" sz="2300" b="1" dirty="0">
                <a:solidFill>
                  <a:schemeClr val="accent2">
                    <a:lumMod val="75000"/>
                  </a:schemeClr>
                </a:solidFill>
              </a:rPr>
              <a:t>REGISTERING A NEW CUSTOMER</a:t>
            </a:r>
          </a:p>
        </p:txBody>
      </p:sp>
    </p:spTree>
    <p:extLst>
      <p:ext uri="{BB962C8B-B14F-4D97-AF65-F5344CB8AC3E}">
        <p14:creationId xmlns:p14="http://schemas.microsoft.com/office/powerpoint/2010/main" val="386990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2688" y="978794"/>
            <a:ext cx="10328298" cy="675425"/>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3144913" y="2066595"/>
            <a:ext cx="6563847" cy="457664"/>
          </a:xfrm>
        </p:spPr>
        <p:txBody>
          <a:bodyPr>
            <a:normAutofit/>
          </a:bodyPr>
          <a:lstStyle/>
          <a:p>
            <a:r>
              <a:rPr lang="en-IN" sz="2300" b="1" dirty="0">
                <a:solidFill>
                  <a:schemeClr val="accent2">
                    <a:lumMod val="75000"/>
                  </a:schemeClr>
                </a:solidFill>
              </a:rPr>
              <a:t>LOGGING IN AND DISPLAYING RESTAURANTS</a:t>
            </a:r>
          </a:p>
        </p:txBody>
      </p:sp>
      <p:pic>
        <p:nvPicPr>
          <p:cNvPr id="7" name="Picture 6">
            <a:extLst>
              <a:ext uri="{FF2B5EF4-FFF2-40B4-BE49-F238E27FC236}">
                <a16:creationId xmlns:a16="http://schemas.microsoft.com/office/drawing/2014/main" id="{D85E0CAB-A911-4308-B199-4115E668237E}"/>
              </a:ext>
            </a:extLst>
          </p:cNvPr>
          <p:cNvPicPr>
            <a:picLocks noChangeAspect="1"/>
          </p:cNvPicPr>
          <p:nvPr/>
        </p:nvPicPr>
        <p:blipFill rotWithShape="1">
          <a:blip r:embed="rId2"/>
          <a:srcRect r="8103"/>
          <a:stretch/>
        </p:blipFill>
        <p:spPr>
          <a:xfrm>
            <a:off x="2383412" y="2936635"/>
            <a:ext cx="7425176" cy="3377949"/>
          </a:xfrm>
          <a:prstGeom prst="rect">
            <a:avLst/>
          </a:prstGeom>
        </p:spPr>
      </p:pic>
    </p:spTree>
    <p:extLst>
      <p:ext uri="{BB962C8B-B14F-4D97-AF65-F5344CB8AC3E}">
        <p14:creationId xmlns:p14="http://schemas.microsoft.com/office/powerpoint/2010/main" val="421863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49809" y="978792"/>
            <a:ext cx="10354056" cy="752699"/>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2942865" y="2218930"/>
            <a:ext cx="6306270" cy="763324"/>
          </a:xfrm>
        </p:spPr>
        <p:txBody>
          <a:bodyPr>
            <a:normAutofit/>
          </a:bodyPr>
          <a:lstStyle/>
          <a:p>
            <a:r>
              <a:rPr lang="en-IN" sz="2300" b="1" dirty="0">
                <a:solidFill>
                  <a:schemeClr val="accent2">
                    <a:lumMod val="75000"/>
                  </a:schemeClr>
                </a:solidFill>
              </a:rPr>
              <a:t>SHOW MENU OF THE CHOSEN RESTAURANT</a:t>
            </a:r>
          </a:p>
        </p:txBody>
      </p:sp>
      <p:pic>
        <p:nvPicPr>
          <p:cNvPr id="5" name="Picture 4">
            <a:extLst>
              <a:ext uri="{FF2B5EF4-FFF2-40B4-BE49-F238E27FC236}">
                <a16:creationId xmlns:a16="http://schemas.microsoft.com/office/drawing/2014/main" id="{33B2EAE0-B950-45B2-B628-F561B4D1903B}"/>
              </a:ext>
            </a:extLst>
          </p:cNvPr>
          <p:cNvPicPr>
            <a:picLocks noChangeAspect="1"/>
          </p:cNvPicPr>
          <p:nvPr/>
        </p:nvPicPr>
        <p:blipFill>
          <a:blip r:embed="rId2"/>
          <a:stretch>
            <a:fillRect/>
          </a:stretch>
        </p:blipFill>
        <p:spPr>
          <a:xfrm>
            <a:off x="1869980" y="3188197"/>
            <a:ext cx="8452039" cy="2452749"/>
          </a:xfrm>
          <a:prstGeom prst="rect">
            <a:avLst/>
          </a:prstGeom>
        </p:spPr>
      </p:pic>
    </p:spTree>
    <p:extLst>
      <p:ext uri="{BB962C8B-B14F-4D97-AF65-F5344CB8AC3E}">
        <p14:creationId xmlns:p14="http://schemas.microsoft.com/office/powerpoint/2010/main" val="14424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36930" y="940157"/>
            <a:ext cx="10147994" cy="649668"/>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2884910" y="2035902"/>
            <a:ext cx="6422180" cy="473510"/>
          </a:xfrm>
        </p:spPr>
        <p:txBody>
          <a:bodyPr>
            <a:normAutofit/>
          </a:bodyPr>
          <a:lstStyle/>
          <a:p>
            <a:r>
              <a:rPr lang="en-IN" sz="2300" b="1" dirty="0">
                <a:solidFill>
                  <a:schemeClr val="accent2">
                    <a:lumMod val="75000"/>
                  </a:schemeClr>
                </a:solidFill>
              </a:rPr>
              <a:t>ORDER PLACEMENT AND BILL GENERATION</a:t>
            </a:r>
          </a:p>
        </p:txBody>
      </p:sp>
      <p:pic>
        <p:nvPicPr>
          <p:cNvPr id="6" name="Picture 5">
            <a:extLst>
              <a:ext uri="{FF2B5EF4-FFF2-40B4-BE49-F238E27FC236}">
                <a16:creationId xmlns:a16="http://schemas.microsoft.com/office/drawing/2014/main" id="{8AEEA17D-698C-4EB5-A42E-137F7FE143A7}"/>
              </a:ext>
            </a:extLst>
          </p:cNvPr>
          <p:cNvPicPr>
            <a:picLocks noChangeAspect="1"/>
          </p:cNvPicPr>
          <p:nvPr/>
        </p:nvPicPr>
        <p:blipFill>
          <a:blip r:embed="rId2"/>
          <a:stretch>
            <a:fillRect/>
          </a:stretch>
        </p:blipFill>
        <p:spPr>
          <a:xfrm>
            <a:off x="2593299" y="2849837"/>
            <a:ext cx="7005401" cy="3409295"/>
          </a:xfrm>
          <a:prstGeom prst="rect">
            <a:avLst/>
          </a:prstGeom>
        </p:spPr>
      </p:pic>
    </p:spTree>
    <p:extLst>
      <p:ext uri="{BB962C8B-B14F-4D97-AF65-F5344CB8AC3E}">
        <p14:creationId xmlns:p14="http://schemas.microsoft.com/office/powerpoint/2010/main" val="416710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301323" y="940157"/>
            <a:ext cx="10006327" cy="675425"/>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4411057" y="2033496"/>
            <a:ext cx="3369886" cy="562263"/>
          </a:xfrm>
        </p:spPr>
        <p:txBody>
          <a:bodyPr>
            <a:normAutofit/>
          </a:bodyPr>
          <a:lstStyle/>
          <a:p>
            <a:r>
              <a:rPr lang="en-IN" sz="2300" b="1" dirty="0">
                <a:solidFill>
                  <a:schemeClr val="accent2">
                    <a:lumMod val="75000"/>
                  </a:schemeClr>
                </a:solidFill>
              </a:rPr>
              <a:t>PAYMENT FOR ORDER</a:t>
            </a:r>
          </a:p>
        </p:txBody>
      </p:sp>
      <p:pic>
        <p:nvPicPr>
          <p:cNvPr id="5" name="Picture 4">
            <a:extLst>
              <a:ext uri="{FF2B5EF4-FFF2-40B4-BE49-F238E27FC236}">
                <a16:creationId xmlns:a16="http://schemas.microsoft.com/office/drawing/2014/main" id="{9564CCFC-3559-4440-B3B4-00502C42D36C}"/>
              </a:ext>
            </a:extLst>
          </p:cNvPr>
          <p:cNvPicPr>
            <a:picLocks noChangeAspect="1"/>
          </p:cNvPicPr>
          <p:nvPr/>
        </p:nvPicPr>
        <p:blipFill>
          <a:blip r:embed="rId2"/>
          <a:stretch>
            <a:fillRect/>
          </a:stretch>
        </p:blipFill>
        <p:spPr>
          <a:xfrm>
            <a:off x="2124040" y="3013673"/>
            <a:ext cx="7943919" cy="1885356"/>
          </a:xfrm>
          <a:prstGeom prst="rect">
            <a:avLst/>
          </a:prstGeom>
        </p:spPr>
      </p:pic>
    </p:spTree>
    <p:extLst>
      <p:ext uri="{BB962C8B-B14F-4D97-AF65-F5344CB8AC3E}">
        <p14:creationId xmlns:p14="http://schemas.microsoft.com/office/powerpoint/2010/main" val="119545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DF058D6-925F-4C67-AB65-4BC0ED4C71B3}"/>
              </a:ext>
            </a:extLst>
          </p:cNvPr>
          <p:cNvPicPr>
            <a:picLocks noGrp="1" noChangeAspect="1"/>
          </p:cNvPicPr>
          <p:nvPr>
            <p:ph idx="1"/>
          </p:nvPr>
        </p:nvPicPr>
        <p:blipFill>
          <a:blip r:embed="rId2"/>
          <a:stretch>
            <a:fillRect/>
          </a:stretch>
        </p:blipFill>
        <p:spPr>
          <a:xfrm>
            <a:off x="0" y="-21771"/>
            <a:ext cx="12192000" cy="6879771"/>
          </a:xfrm>
        </p:spPr>
      </p:pic>
      <p:sp>
        <p:nvSpPr>
          <p:cNvPr id="2" name="Title 1">
            <a:extLst>
              <a:ext uri="{FF2B5EF4-FFF2-40B4-BE49-F238E27FC236}">
                <a16:creationId xmlns:a16="http://schemas.microsoft.com/office/drawing/2014/main" id="{871E7215-1D66-46E5-A34A-E7F14EFB9A00}"/>
              </a:ext>
            </a:extLst>
          </p:cNvPr>
          <p:cNvSpPr>
            <a:spLocks noGrp="1"/>
          </p:cNvSpPr>
          <p:nvPr>
            <p:ph type="title"/>
          </p:nvPr>
        </p:nvSpPr>
        <p:spPr>
          <a:xfrm>
            <a:off x="1297441" y="4339772"/>
            <a:ext cx="5582331" cy="1640114"/>
          </a:xfrm>
        </p:spPr>
        <p:txBody>
          <a:bodyPr>
            <a:normAutofit fontScale="90000"/>
          </a:bodyPr>
          <a:lstStyle/>
          <a:p>
            <a:r>
              <a:rPr lang="en-IN" sz="11500" b="1" dirty="0">
                <a:solidFill>
                  <a:schemeClr val="bg1"/>
                </a:solidFill>
              </a:rPr>
              <a:t>TESTING</a:t>
            </a:r>
          </a:p>
        </p:txBody>
      </p:sp>
    </p:spTree>
    <p:extLst>
      <p:ext uri="{BB962C8B-B14F-4D97-AF65-F5344CB8AC3E}">
        <p14:creationId xmlns:p14="http://schemas.microsoft.com/office/powerpoint/2010/main" val="943480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6422" y="953036"/>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266422" y="2406739"/>
            <a:ext cx="8094114" cy="2603143"/>
          </a:xfrm>
        </p:spPr>
        <p:txBody>
          <a:bodyPr>
            <a:normAutofit/>
          </a:bodyPr>
          <a:lstStyle/>
          <a:p>
            <a:r>
              <a:rPr lang="en-IN" sz="2800" b="1" dirty="0">
                <a:solidFill>
                  <a:schemeClr val="accent2">
                    <a:lumMod val="75000"/>
                  </a:schemeClr>
                </a:solidFill>
              </a:rPr>
              <a:t>How testing is performed?</a:t>
            </a:r>
          </a:p>
          <a:p>
            <a:pPr marL="457200" indent="-457200">
              <a:buAutoNum type="arabicPeriod"/>
            </a:pPr>
            <a:r>
              <a:rPr lang="en-IN" sz="2300" b="1" dirty="0">
                <a:solidFill>
                  <a:schemeClr val="accent2">
                    <a:lumMod val="75000"/>
                  </a:schemeClr>
                </a:solidFill>
              </a:rPr>
              <a:t>By examining the user requirements</a:t>
            </a:r>
          </a:p>
          <a:p>
            <a:pPr marL="457200" indent="-457200">
              <a:buAutoNum type="arabicPeriod"/>
            </a:pPr>
            <a:r>
              <a:rPr lang="en-IN" sz="2300" b="1" dirty="0">
                <a:solidFill>
                  <a:schemeClr val="accent2">
                    <a:lumMod val="75000"/>
                  </a:schemeClr>
                </a:solidFill>
              </a:rPr>
              <a:t>By providing invalid/wrong details in various procedures</a:t>
            </a:r>
          </a:p>
          <a:p>
            <a:pPr marL="457200" indent="-457200">
              <a:buAutoNum type="arabicPeriod"/>
            </a:pPr>
            <a:r>
              <a:rPr lang="en-IN" sz="2300" b="1" dirty="0">
                <a:solidFill>
                  <a:schemeClr val="accent2">
                    <a:lumMod val="75000"/>
                  </a:schemeClr>
                </a:solidFill>
              </a:rPr>
              <a:t>By examining the functionalities</a:t>
            </a:r>
          </a:p>
          <a:p>
            <a:pPr marL="457200" indent="-457200">
              <a:buAutoNum type="arabicPeriod"/>
            </a:pPr>
            <a:endParaRPr lang="en-IN" sz="2300" dirty="0">
              <a:solidFill>
                <a:schemeClr val="accent2">
                  <a:lumMod val="75000"/>
                </a:schemeClr>
              </a:solidFill>
            </a:endParaRPr>
          </a:p>
        </p:txBody>
      </p:sp>
      <p:pic>
        <p:nvPicPr>
          <p:cNvPr id="5" name="Picture 4">
            <a:extLst>
              <a:ext uri="{FF2B5EF4-FFF2-40B4-BE49-F238E27FC236}">
                <a16:creationId xmlns:a16="http://schemas.microsoft.com/office/drawing/2014/main" id="{52CA173E-1606-4E45-8C3A-789CD35F7B78}"/>
              </a:ext>
            </a:extLst>
          </p:cNvPr>
          <p:cNvPicPr>
            <a:picLocks noChangeAspect="1"/>
          </p:cNvPicPr>
          <p:nvPr/>
        </p:nvPicPr>
        <p:blipFill>
          <a:blip r:embed="rId2"/>
          <a:stretch>
            <a:fillRect/>
          </a:stretch>
        </p:blipFill>
        <p:spPr>
          <a:xfrm>
            <a:off x="8499789" y="2522917"/>
            <a:ext cx="2095500" cy="2095500"/>
          </a:xfrm>
          <a:prstGeom prst="rect">
            <a:avLst/>
          </a:prstGeom>
        </p:spPr>
      </p:pic>
    </p:spTree>
    <p:extLst>
      <p:ext uri="{BB962C8B-B14F-4D97-AF65-F5344CB8AC3E}">
        <p14:creationId xmlns:p14="http://schemas.microsoft.com/office/powerpoint/2010/main" val="335277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additive="base">
                                        <p:cTn id="2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6422" y="953036"/>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178417" y="2180157"/>
            <a:ext cx="9835166" cy="2096037"/>
          </a:xfrm>
        </p:spPr>
        <p:txBody>
          <a:bodyPr>
            <a:normAutofit/>
          </a:bodyPr>
          <a:lstStyle/>
          <a:p>
            <a:pPr algn="ctr"/>
            <a:r>
              <a:rPr lang="en-IN" sz="2300" b="1" dirty="0">
                <a:solidFill>
                  <a:schemeClr val="accent2">
                    <a:lumMod val="75000"/>
                  </a:schemeClr>
                </a:solidFill>
              </a:rPr>
              <a:t>Test-1: Registering a customer with a mobile number that is already registered</a:t>
            </a:r>
          </a:p>
          <a:p>
            <a:pPr marL="457200" indent="-457200">
              <a:buAutoNum type="arabicPeriod"/>
            </a:pPr>
            <a:endParaRPr lang="en-IN" sz="2300" dirty="0">
              <a:solidFill>
                <a:schemeClr val="accent2">
                  <a:lumMod val="75000"/>
                </a:schemeClr>
              </a:solidFill>
            </a:endParaRPr>
          </a:p>
        </p:txBody>
      </p:sp>
      <p:pic>
        <p:nvPicPr>
          <p:cNvPr id="10" name="Picture 9">
            <a:extLst>
              <a:ext uri="{FF2B5EF4-FFF2-40B4-BE49-F238E27FC236}">
                <a16:creationId xmlns:a16="http://schemas.microsoft.com/office/drawing/2014/main" id="{25E697AA-35E9-4293-9D8B-3FEF33040D4B}"/>
              </a:ext>
            </a:extLst>
          </p:cNvPr>
          <p:cNvPicPr>
            <a:picLocks noChangeAspect="1"/>
          </p:cNvPicPr>
          <p:nvPr/>
        </p:nvPicPr>
        <p:blipFill>
          <a:blip r:embed="rId2"/>
          <a:stretch>
            <a:fillRect/>
          </a:stretch>
        </p:blipFill>
        <p:spPr>
          <a:xfrm>
            <a:off x="2049198" y="3171176"/>
            <a:ext cx="8093603" cy="3416458"/>
          </a:xfrm>
          <a:prstGeom prst="rect">
            <a:avLst/>
          </a:prstGeom>
        </p:spPr>
      </p:pic>
    </p:spTree>
    <p:extLst>
      <p:ext uri="{BB962C8B-B14F-4D97-AF65-F5344CB8AC3E}">
        <p14:creationId xmlns:p14="http://schemas.microsoft.com/office/powerpoint/2010/main" val="289197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6422" y="953036"/>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178417" y="2180157"/>
            <a:ext cx="9835166" cy="623911"/>
          </a:xfrm>
        </p:spPr>
        <p:txBody>
          <a:bodyPr>
            <a:normAutofit/>
          </a:bodyPr>
          <a:lstStyle/>
          <a:p>
            <a:pPr algn="ctr"/>
            <a:r>
              <a:rPr lang="en-IN" sz="2300" b="1" dirty="0">
                <a:solidFill>
                  <a:schemeClr val="accent2">
                    <a:lumMod val="75000"/>
                  </a:schemeClr>
                </a:solidFill>
              </a:rPr>
              <a:t>Test-2: Registering a customer with an invalid mobile number</a:t>
            </a:r>
          </a:p>
          <a:p>
            <a:pPr marL="457200" indent="-457200">
              <a:buAutoNum type="arabicPeriod"/>
            </a:pPr>
            <a:endParaRPr lang="en-IN" sz="2300" dirty="0">
              <a:solidFill>
                <a:schemeClr val="accent2">
                  <a:lumMod val="75000"/>
                </a:schemeClr>
              </a:solidFill>
            </a:endParaRPr>
          </a:p>
        </p:txBody>
      </p:sp>
      <p:pic>
        <p:nvPicPr>
          <p:cNvPr id="5" name="Picture 4">
            <a:extLst>
              <a:ext uri="{FF2B5EF4-FFF2-40B4-BE49-F238E27FC236}">
                <a16:creationId xmlns:a16="http://schemas.microsoft.com/office/drawing/2014/main" id="{08E2CC16-9962-41A3-949E-8EFF44831FDC}"/>
              </a:ext>
            </a:extLst>
          </p:cNvPr>
          <p:cNvPicPr>
            <a:picLocks noChangeAspect="1"/>
          </p:cNvPicPr>
          <p:nvPr/>
        </p:nvPicPr>
        <p:blipFill>
          <a:blip r:embed="rId2"/>
          <a:stretch>
            <a:fillRect/>
          </a:stretch>
        </p:blipFill>
        <p:spPr>
          <a:xfrm>
            <a:off x="1266422" y="3577913"/>
            <a:ext cx="9475454" cy="1679195"/>
          </a:xfrm>
          <a:prstGeom prst="rect">
            <a:avLst/>
          </a:prstGeom>
        </p:spPr>
      </p:pic>
    </p:spTree>
    <p:extLst>
      <p:ext uri="{BB962C8B-B14F-4D97-AF65-F5344CB8AC3E}">
        <p14:creationId xmlns:p14="http://schemas.microsoft.com/office/powerpoint/2010/main" val="97569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DB36-9D85-42E9-A22D-4EA09EF401D0}"/>
              </a:ext>
            </a:extLst>
          </p:cNvPr>
          <p:cNvSpPr>
            <a:spLocks noGrp="1"/>
          </p:cNvSpPr>
          <p:nvPr>
            <p:ph type="title"/>
          </p:nvPr>
        </p:nvSpPr>
        <p:spPr>
          <a:xfrm>
            <a:off x="1214886" y="946778"/>
            <a:ext cx="10289726" cy="75878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OBJECTIVE</a:t>
            </a:r>
          </a:p>
        </p:txBody>
      </p:sp>
      <p:sp>
        <p:nvSpPr>
          <p:cNvPr id="3" name="Content Placeholder 2">
            <a:extLst>
              <a:ext uri="{FF2B5EF4-FFF2-40B4-BE49-F238E27FC236}">
                <a16:creationId xmlns:a16="http://schemas.microsoft.com/office/drawing/2014/main" id="{4D41CC57-9538-44C3-8728-9575E1107CB1}"/>
              </a:ext>
            </a:extLst>
          </p:cNvPr>
          <p:cNvSpPr>
            <a:spLocks noGrp="1"/>
          </p:cNvSpPr>
          <p:nvPr>
            <p:ph idx="1"/>
          </p:nvPr>
        </p:nvSpPr>
        <p:spPr>
          <a:xfrm>
            <a:off x="1638300" y="2155065"/>
            <a:ext cx="8915400" cy="3777622"/>
          </a:xfrm>
        </p:spPr>
        <p:txBody>
          <a:bodyPr/>
          <a:lstStyle/>
          <a:p>
            <a:pPr marL="467360" indent="0" algn="just">
              <a:lnSpc>
                <a:spcPct val="150000"/>
              </a:lnSpc>
              <a:spcAft>
                <a:spcPts val="800"/>
              </a:spcAft>
              <a:buNone/>
            </a:pPr>
            <a:r>
              <a:rPr lang="en-US" sz="2300" b="1" dirty="0">
                <a:solidFill>
                  <a:schemeClr val="accent2">
                    <a:lumMod val="75000"/>
                  </a:schemeClr>
                </a:solidFill>
              </a:rPr>
              <a:t>Designing the database, developing the queries and basic reports required for Food Ordering System.</a:t>
            </a:r>
            <a:endParaRPr lang="en-IN" sz="2300" b="1" dirty="0">
              <a:solidFill>
                <a:schemeClr val="accent2">
                  <a:lumMod val="75000"/>
                </a:schemeClr>
              </a:solidFill>
            </a:endParaRPr>
          </a:p>
          <a:p>
            <a:pPr algn="ct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dirty="0"/>
          </a:p>
        </p:txBody>
      </p:sp>
      <p:pic>
        <p:nvPicPr>
          <p:cNvPr id="5" name="Picture 4">
            <a:extLst>
              <a:ext uri="{FF2B5EF4-FFF2-40B4-BE49-F238E27FC236}">
                <a16:creationId xmlns:a16="http://schemas.microsoft.com/office/drawing/2014/main" id="{C80141D0-1E55-4AF7-AAC2-BB7E920B955C}"/>
              </a:ext>
            </a:extLst>
          </p:cNvPr>
          <p:cNvPicPr>
            <a:picLocks noChangeAspect="1"/>
          </p:cNvPicPr>
          <p:nvPr/>
        </p:nvPicPr>
        <p:blipFill>
          <a:blip r:embed="rId2"/>
          <a:stretch>
            <a:fillRect/>
          </a:stretch>
        </p:blipFill>
        <p:spPr>
          <a:xfrm>
            <a:off x="4343400" y="3606082"/>
            <a:ext cx="3505200" cy="2628900"/>
          </a:xfrm>
          <a:prstGeom prst="rect">
            <a:avLst/>
          </a:prstGeom>
        </p:spPr>
      </p:pic>
    </p:spTree>
    <p:extLst>
      <p:ext uri="{BB962C8B-B14F-4D97-AF65-F5344CB8AC3E}">
        <p14:creationId xmlns:p14="http://schemas.microsoft.com/office/powerpoint/2010/main" val="33145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6422" y="953036"/>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385598" y="2480151"/>
            <a:ext cx="4299584" cy="1124440"/>
          </a:xfrm>
        </p:spPr>
        <p:txBody>
          <a:bodyPr>
            <a:normAutofit/>
          </a:bodyPr>
          <a:lstStyle/>
          <a:p>
            <a:r>
              <a:rPr lang="en-IN" sz="2300" b="1" dirty="0">
                <a:solidFill>
                  <a:schemeClr val="accent2">
                    <a:lumMod val="75000"/>
                  </a:schemeClr>
                </a:solidFill>
              </a:rPr>
              <a:t>Test-3: Logging in </a:t>
            </a:r>
          </a:p>
          <a:p>
            <a:r>
              <a:rPr lang="en-IN" sz="2300" b="1" dirty="0">
                <a:solidFill>
                  <a:schemeClr val="accent2">
                    <a:lumMod val="75000"/>
                  </a:schemeClr>
                </a:solidFill>
              </a:rPr>
              <a:t>with unregistered number</a:t>
            </a:r>
          </a:p>
          <a:p>
            <a:pPr marL="457200" indent="-457200">
              <a:buAutoNum type="arabicPeriod"/>
            </a:pPr>
            <a:endParaRPr lang="en-IN" sz="2300" dirty="0">
              <a:solidFill>
                <a:schemeClr val="accent2">
                  <a:lumMod val="75000"/>
                </a:schemeClr>
              </a:solidFill>
            </a:endParaRPr>
          </a:p>
        </p:txBody>
      </p:sp>
      <p:pic>
        <p:nvPicPr>
          <p:cNvPr id="5" name="Picture 4">
            <a:extLst>
              <a:ext uri="{FF2B5EF4-FFF2-40B4-BE49-F238E27FC236}">
                <a16:creationId xmlns:a16="http://schemas.microsoft.com/office/drawing/2014/main" id="{BE5002AE-17E0-437C-8BCB-AA5B49444F8E}"/>
              </a:ext>
            </a:extLst>
          </p:cNvPr>
          <p:cNvPicPr>
            <a:picLocks noChangeAspect="1"/>
          </p:cNvPicPr>
          <p:nvPr/>
        </p:nvPicPr>
        <p:blipFill>
          <a:blip r:embed="rId2"/>
          <a:stretch>
            <a:fillRect/>
          </a:stretch>
        </p:blipFill>
        <p:spPr>
          <a:xfrm>
            <a:off x="5603283" y="1887171"/>
            <a:ext cx="5498305" cy="2310399"/>
          </a:xfrm>
          <a:prstGeom prst="rect">
            <a:avLst/>
          </a:prstGeom>
        </p:spPr>
      </p:pic>
      <p:sp>
        <p:nvSpPr>
          <p:cNvPr id="7" name="Text Placeholder 3">
            <a:extLst>
              <a:ext uri="{FF2B5EF4-FFF2-40B4-BE49-F238E27FC236}">
                <a16:creationId xmlns:a16="http://schemas.microsoft.com/office/drawing/2014/main" id="{7FD82826-32BC-43DA-81D5-01E634C9A21D}"/>
              </a:ext>
            </a:extLst>
          </p:cNvPr>
          <p:cNvSpPr txBox="1">
            <a:spLocks/>
          </p:cNvSpPr>
          <p:nvPr/>
        </p:nvSpPr>
        <p:spPr>
          <a:xfrm>
            <a:off x="1385598" y="4925467"/>
            <a:ext cx="3292326" cy="1124440"/>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Font typeface="Wingdings 3" charset="2"/>
              <a:buNone/>
              <a:defRPr sz="14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9pPr>
          </a:lstStyle>
          <a:p>
            <a:r>
              <a:rPr lang="en-IN" sz="2300" b="1" dirty="0">
                <a:solidFill>
                  <a:schemeClr val="accent2">
                    <a:lumMod val="75000"/>
                  </a:schemeClr>
                </a:solidFill>
              </a:rPr>
              <a:t>Test-4: Logging in </a:t>
            </a:r>
          </a:p>
          <a:p>
            <a:r>
              <a:rPr lang="en-IN" sz="2300" b="1" dirty="0">
                <a:solidFill>
                  <a:schemeClr val="accent2">
                    <a:lumMod val="75000"/>
                  </a:schemeClr>
                </a:solidFill>
              </a:rPr>
              <a:t>with wrong password</a:t>
            </a:r>
          </a:p>
          <a:p>
            <a:pPr marL="457200" indent="-457200">
              <a:buFont typeface="Wingdings 3" charset="2"/>
              <a:buAutoNum type="arabicPeriod"/>
            </a:pPr>
            <a:endParaRPr lang="en-IN" sz="2300" dirty="0">
              <a:solidFill>
                <a:schemeClr val="accent2">
                  <a:lumMod val="75000"/>
                </a:schemeClr>
              </a:solidFill>
            </a:endParaRPr>
          </a:p>
        </p:txBody>
      </p:sp>
      <p:pic>
        <p:nvPicPr>
          <p:cNvPr id="8" name="Picture 7">
            <a:extLst>
              <a:ext uri="{FF2B5EF4-FFF2-40B4-BE49-F238E27FC236}">
                <a16:creationId xmlns:a16="http://schemas.microsoft.com/office/drawing/2014/main" id="{7A21D9D0-DC9C-4BC5-ABF4-52CFF476A911}"/>
              </a:ext>
            </a:extLst>
          </p:cNvPr>
          <p:cNvPicPr>
            <a:picLocks noChangeAspect="1"/>
          </p:cNvPicPr>
          <p:nvPr/>
        </p:nvPicPr>
        <p:blipFill>
          <a:blip r:embed="rId3"/>
          <a:stretch>
            <a:fillRect/>
          </a:stretch>
        </p:blipFill>
        <p:spPr>
          <a:xfrm>
            <a:off x="5603283" y="4299017"/>
            <a:ext cx="5498305" cy="2377341"/>
          </a:xfrm>
          <a:prstGeom prst="rect">
            <a:avLst/>
          </a:prstGeom>
        </p:spPr>
      </p:pic>
    </p:spTree>
    <p:extLst>
      <p:ext uri="{BB962C8B-B14F-4D97-AF65-F5344CB8AC3E}">
        <p14:creationId xmlns:p14="http://schemas.microsoft.com/office/powerpoint/2010/main" val="34368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1000"/>
                                        <p:tgtEl>
                                          <p:spTgt spid="7">
                                            <p:txEl>
                                              <p:pRg st="0" end="0"/>
                                            </p:txEl>
                                          </p:spTgt>
                                        </p:tgtEl>
                                      </p:cBhvr>
                                    </p:animEffect>
                                    <p:anim calcmode="lin" valueType="num">
                                      <p:cBhvr>
                                        <p:cTn id="2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1000"/>
                                        <p:tgtEl>
                                          <p:spTgt spid="7">
                                            <p:txEl>
                                              <p:pRg st="1" end="1"/>
                                            </p:txEl>
                                          </p:spTgt>
                                        </p:tgtEl>
                                      </p:cBhvr>
                                    </p:animEffect>
                                    <p:anim calcmode="lin" valueType="num">
                                      <p:cBhvr>
                                        <p:cTn id="3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178416" y="944469"/>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178417" y="2180157"/>
            <a:ext cx="9835166" cy="623911"/>
          </a:xfrm>
        </p:spPr>
        <p:txBody>
          <a:bodyPr>
            <a:normAutofit/>
          </a:bodyPr>
          <a:lstStyle/>
          <a:p>
            <a:pPr algn="ctr"/>
            <a:r>
              <a:rPr lang="en-IN" sz="2300" b="1" dirty="0">
                <a:solidFill>
                  <a:schemeClr val="accent2">
                    <a:lumMod val="75000"/>
                  </a:schemeClr>
                </a:solidFill>
              </a:rPr>
              <a:t>Test-5: Entering wrong Restaurant ID</a:t>
            </a:r>
          </a:p>
          <a:p>
            <a:pPr marL="457200" indent="-457200">
              <a:buAutoNum type="arabicPeriod"/>
            </a:pPr>
            <a:endParaRPr lang="en-IN" sz="2300" dirty="0">
              <a:solidFill>
                <a:schemeClr val="accent2">
                  <a:lumMod val="75000"/>
                </a:schemeClr>
              </a:solidFill>
            </a:endParaRPr>
          </a:p>
        </p:txBody>
      </p:sp>
      <p:pic>
        <p:nvPicPr>
          <p:cNvPr id="8" name="Picture 7">
            <a:extLst>
              <a:ext uri="{FF2B5EF4-FFF2-40B4-BE49-F238E27FC236}">
                <a16:creationId xmlns:a16="http://schemas.microsoft.com/office/drawing/2014/main" id="{9F3AC582-26B1-4DEA-8532-FAACF540BB4C}"/>
              </a:ext>
            </a:extLst>
          </p:cNvPr>
          <p:cNvPicPr>
            <a:picLocks noChangeAspect="1"/>
          </p:cNvPicPr>
          <p:nvPr/>
        </p:nvPicPr>
        <p:blipFill>
          <a:blip r:embed="rId2"/>
          <a:stretch>
            <a:fillRect/>
          </a:stretch>
        </p:blipFill>
        <p:spPr>
          <a:xfrm>
            <a:off x="2438667" y="2804068"/>
            <a:ext cx="7314666" cy="3436029"/>
          </a:xfrm>
          <a:prstGeom prst="rect">
            <a:avLst/>
          </a:prstGeom>
        </p:spPr>
      </p:pic>
    </p:spTree>
    <p:extLst>
      <p:ext uri="{BB962C8B-B14F-4D97-AF65-F5344CB8AC3E}">
        <p14:creationId xmlns:p14="http://schemas.microsoft.com/office/powerpoint/2010/main" val="139415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178416" y="944469"/>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792050" y="2270310"/>
            <a:ext cx="5016321" cy="4130491"/>
          </a:xfrm>
        </p:spPr>
        <p:txBody>
          <a:bodyPr>
            <a:normAutofit/>
          </a:bodyPr>
          <a:lstStyle/>
          <a:p>
            <a:r>
              <a:rPr lang="en-IN" sz="2300" b="1" dirty="0">
                <a:solidFill>
                  <a:schemeClr val="accent2">
                    <a:lumMod val="75000"/>
                  </a:schemeClr>
                </a:solidFill>
              </a:rPr>
              <a:t>Test-6: Entering wrong details while placing order</a:t>
            </a:r>
          </a:p>
          <a:p>
            <a:pPr marL="457200" indent="-457200">
              <a:buAutoNum type="arabicParenR"/>
            </a:pPr>
            <a:r>
              <a:rPr lang="en-IN" sz="2300" b="1" dirty="0">
                <a:solidFill>
                  <a:schemeClr val="accent2">
                    <a:lumMod val="75000"/>
                  </a:schemeClr>
                </a:solidFill>
              </a:rPr>
              <a:t>Wrong phone number</a:t>
            </a:r>
          </a:p>
          <a:p>
            <a:pPr marL="457200" indent="-457200">
              <a:buAutoNum type="arabicParenR"/>
            </a:pPr>
            <a:r>
              <a:rPr lang="en-IN" sz="2300" b="1" dirty="0">
                <a:solidFill>
                  <a:schemeClr val="accent2">
                    <a:lumMod val="75000"/>
                  </a:schemeClr>
                </a:solidFill>
              </a:rPr>
              <a:t>Wrong Restaurant ID</a:t>
            </a:r>
          </a:p>
          <a:p>
            <a:pPr marL="457200" indent="-457200">
              <a:buAutoNum type="arabicParenR"/>
            </a:pPr>
            <a:r>
              <a:rPr lang="en-IN" sz="2300" b="1" dirty="0">
                <a:solidFill>
                  <a:schemeClr val="accent2">
                    <a:lumMod val="75000"/>
                  </a:schemeClr>
                </a:solidFill>
              </a:rPr>
              <a:t>Wrong Food Item name</a:t>
            </a:r>
          </a:p>
          <a:p>
            <a:pPr marL="457200" indent="-457200">
              <a:buAutoNum type="arabicParenR"/>
            </a:pPr>
            <a:r>
              <a:rPr lang="en-IN" sz="2300" b="1" dirty="0">
                <a:solidFill>
                  <a:schemeClr val="accent2">
                    <a:lumMod val="75000"/>
                  </a:schemeClr>
                </a:solidFill>
              </a:rPr>
              <a:t>Number of items ordered greater than available</a:t>
            </a:r>
          </a:p>
          <a:p>
            <a:pPr algn="ctr"/>
            <a:endParaRPr lang="en-IN" sz="2300" b="1" dirty="0">
              <a:solidFill>
                <a:schemeClr val="accent2">
                  <a:lumMod val="75000"/>
                </a:schemeClr>
              </a:solidFill>
            </a:endParaRPr>
          </a:p>
          <a:p>
            <a:pPr marL="457200" indent="-457200">
              <a:buAutoNum type="arabicPeriod"/>
            </a:pPr>
            <a:endParaRPr lang="en-IN" sz="2300" dirty="0">
              <a:solidFill>
                <a:schemeClr val="accent2">
                  <a:lumMod val="75000"/>
                </a:schemeClr>
              </a:solidFill>
            </a:endParaRPr>
          </a:p>
        </p:txBody>
      </p:sp>
      <p:pic>
        <p:nvPicPr>
          <p:cNvPr id="5" name="Picture 4">
            <a:extLst>
              <a:ext uri="{FF2B5EF4-FFF2-40B4-BE49-F238E27FC236}">
                <a16:creationId xmlns:a16="http://schemas.microsoft.com/office/drawing/2014/main" id="{743EA11D-423E-4250-B41F-5F37FF8B4F03}"/>
              </a:ext>
            </a:extLst>
          </p:cNvPr>
          <p:cNvPicPr>
            <a:picLocks noChangeAspect="1"/>
          </p:cNvPicPr>
          <p:nvPr/>
        </p:nvPicPr>
        <p:blipFill>
          <a:blip r:embed="rId2"/>
          <a:stretch>
            <a:fillRect/>
          </a:stretch>
        </p:blipFill>
        <p:spPr>
          <a:xfrm>
            <a:off x="5591378" y="1660646"/>
            <a:ext cx="5407177" cy="5081443"/>
          </a:xfrm>
          <a:prstGeom prst="rect">
            <a:avLst/>
          </a:prstGeom>
        </p:spPr>
      </p:pic>
    </p:spTree>
    <p:extLst>
      <p:ext uri="{BB962C8B-B14F-4D97-AF65-F5344CB8AC3E}">
        <p14:creationId xmlns:p14="http://schemas.microsoft.com/office/powerpoint/2010/main" val="292083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178416" y="944469"/>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079678" y="2552916"/>
            <a:ext cx="5016321" cy="4130491"/>
          </a:xfrm>
        </p:spPr>
        <p:txBody>
          <a:bodyPr>
            <a:normAutofit/>
          </a:bodyPr>
          <a:lstStyle/>
          <a:p>
            <a:r>
              <a:rPr lang="en-IN" sz="2300" b="1" dirty="0">
                <a:solidFill>
                  <a:schemeClr val="accent2">
                    <a:lumMod val="75000"/>
                  </a:schemeClr>
                </a:solidFill>
              </a:rPr>
              <a:t>Test-7: Entering wrong details while payment</a:t>
            </a:r>
          </a:p>
          <a:p>
            <a:pPr marL="457200" indent="-457200">
              <a:buAutoNum type="arabicParenR"/>
            </a:pPr>
            <a:r>
              <a:rPr lang="en-IN" sz="2300" b="1" dirty="0">
                <a:solidFill>
                  <a:schemeClr val="accent2">
                    <a:lumMod val="75000"/>
                  </a:schemeClr>
                </a:solidFill>
              </a:rPr>
              <a:t>Wrong order number</a:t>
            </a:r>
          </a:p>
          <a:p>
            <a:pPr marL="457200" indent="-457200">
              <a:buAutoNum type="arabicParenR"/>
            </a:pPr>
            <a:r>
              <a:rPr lang="en-IN" sz="2300" b="1" dirty="0">
                <a:solidFill>
                  <a:schemeClr val="accent2">
                    <a:lumMod val="75000"/>
                  </a:schemeClr>
                </a:solidFill>
              </a:rPr>
              <a:t>Wrong amount</a:t>
            </a:r>
          </a:p>
          <a:p>
            <a:pPr marL="457200" indent="-457200">
              <a:buAutoNum type="arabicParenR"/>
            </a:pPr>
            <a:r>
              <a:rPr lang="en-IN" sz="2300" b="1" dirty="0">
                <a:solidFill>
                  <a:schemeClr val="accent2">
                    <a:lumMod val="75000"/>
                  </a:schemeClr>
                </a:solidFill>
              </a:rPr>
              <a:t>Paying for an order which has already been paid for</a:t>
            </a:r>
          </a:p>
          <a:p>
            <a:pPr algn="ctr"/>
            <a:endParaRPr lang="en-IN" sz="2300" b="1" dirty="0">
              <a:solidFill>
                <a:schemeClr val="accent2">
                  <a:lumMod val="75000"/>
                </a:schemeClr>
              </a:solidFill>
            </a:endParaRPr>
          </a:p>
          <a:p>
            <a:pPr marL="457200" indent="-457200">
              <a:buAutoNum type="arabicPeriod"/>
            </a:pPr>
            <a:endParaRPr lang="en-IN" sz="2300" dirty="0">
              <a:solidFill>
                <a:schemeClr val="accent2">
                  <a:lumMod val="75000"/>
                </a:schemeClr>
              </a:solidFill>
            </a:endParaRPr>
          </a:p>
        </p:txBody>
      </p:sp>
      <p:pic>
        <p:nvPicPr>
          <p:cNvPr id="10" name="Picture 9">
            <a:extLst>
              <a:ext uri="{FF2B5EF4-FFF2-40B4-BE49-F238E27FC236}">
                <a16:creationId xmlns:a16="http://schemas.microsoft.com/office/drawing/2014/main" id="{52FE48BE-08D8-4F3C-825C-FA9DB7D10050}"/>
              </a:ext>
            </a:extLst>
          </p:cNvPr>
          <p:cNvPicPr>
            <a:picLocks noChangeAspect="1"/>
          </p:cNvPicPr>
          <p:nvPr/>
        </p:nvPicPr>
        <p:blipFill>
          <a:blip r:embed="rId2"/>
          <a:stretch>
            <a:fillRect/>
          </a:stretch>
        </p:blipFill>
        <p:spPr>
          <a:xfrm>
            <a:off x="6638987" y="1702115"/>
            <a:ext cx="4374596" cy="4981292"/>
          </a:xfrm>
          <a:prstGeom prst="rect">
            <a:avLst/>
          </a:prstGeom>
        </p:spPr>
      </p:pic>
    </p:spTree>
    <p:extLst>
      <p:ext uri="{BB962C8B-B14F-4D97-AF65-F5344CB8AC3E}">
        <p14:creationId xmlns:p14="http://schemas.microsoft.com/office/powerpoint/2010/main" val="123246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178416" y="944469"/>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178416" y="3537436"/>
            <a:ext cx="4263669" cy="1697112"/>
          </a:xfrm>
        </p:spPr>
        <p:txBody>
          <a:bodyPr>
            <a:normAutofit/>
          </a:bodyPr>
          <a:lstStyle/>
          <a:p>
            <a:r>
              <a:rPr lang="en-IN" sz="2300" b="1" dirty="0">
                <a:solidFill>
                  <a:schemeClr val="accent2">
                    <a:lumMod val="75000"/>
                  </a:schemeClr>
                </a:solidFill>
              </a:rPr>
              <a:t>Test-8: Adjusting quantity 	available</a:t>
            </a:r>
          </a:p>
          <a:p>
            <a:pPr marL="457200" indent="-457200">
              <a:buAutoNum type="arabicPeriod"/>
            </a:pPr>
            <a:endParaRPr lang="en-IN" sz="2300" dirty="0">
              <a:solidFill>
                <a:schemeClr val="accent2">
                  <a:lumMod val="75000"/>
                </a:schemeClr>
              </a:solidFill>
            </a:endParaRPr>
          </a:p>
        </p:txBody>
      </p:sp>
      <p:grpSp>
        <p:nvGrpSpPr>
          <p:cNvPr id="8" name="Group 7">
            <a:extLst>
              <a:ext uri="{FF2B5EF4-FFF2-40B4-BE49-F238E27FC236}">
                <a16:creationId xmlns:a16="http://schemas.microsoft.com/office/drawing/2014/main" id="{73A97319-45BC-4833-BB6E-31CAD8F978E1}"/>
              </a:ext>
            </a:extLst>
          </p:cNvPr>
          <p:cNvGrpSpPr/>
          <p:nvPr/>
        </p:nvGrpSpPr>
        <p:grpSpPr>
          <a:xfrm>
            <a:off x="5229584" y="1960137"/>
            <a:ext cx="5783999" cy="4130491"/>
            <a:chOff x="5229584" y="1960137"/>
            <a:chExt cx="5783999" cy="4130491"/>
          </a:xfrm>
        </p:grpSpPr>
        <p:pic>
          <p:nvPicPr>
            <p:cNvPr id="5" name="Picture 4">
              <a:extLst>
                <a:ext uri="{FF2B5EF4-FFF2-40B4-BE49-F238E27FC236}">
                  <a16:creationId xmlns:a16="http://schemas.microsoft.com/office/drawing/2014/main" id="{C16C9757-2F96-4976-8E1E-B59ACAB930FC}"/>
                </a:ext>
              </a:extLst>
            </p:cNvPr>
            <p:cNvPicPr>
              <a:picLocks noChangeAspect="1"/>
            </p:cNvPicPr>
            <p:nvPr/>
          </p:nvPicPr>
          <p:blipFill rotWithShape="1">
            <a:blip r:embed="rId2"/>
            <a:srcRect r="5497"/>
            <a:stretch/>
          </p:blipFill>
          <p:spPr>
            <a:xfrm>
              <a:off x="5229584" y="1960137"/>
              <a:ext cx="5783999" cy="4130491"/>
            </a:xfrm>
            <a:prstGeom prst="rect">
              <a:avLst/>
            </a:prstGeom>
            <a:ln cap="rnd">
              <a:solidFill>
                <a:schemeClr val="accent1"/>
              </a:solidFill>
            </a:ln>
          </p:spPr>
        </p:pic>
        <p:sp>
          <p:nvSpPr>
            <p:cNvPr id="7" name="Rectangle 6">
              <a:extLst>
                <a:ext uri="{FF2B5EF4-FFF2-40B4-BE49-F238E27FC236}">
                  <a16:creationId xmlns:a16="http://schemas.microsoft.com/office/drawing/2014/main" id="{910942F8-A1FF-448E-9D3B-C70B493BB5C1}"/>
                </a:ext>
              </a:extLst>
            </p:cNvPr>
            <p:cNvSpPr/>
            <p:nvPr/>
          </p:nvSpPr>
          <p:spPr>
            <a:xfrm>
              <a:off x="9285667" y="2189408"/>
              <a:ext cx="759853" cy="605307"/>
            </a:xfrm>
            <a:prstGeom prst="rect">
              <a:avLst/>
            </a:prstGeom>
            <a:noFill/>
            <a:ln w="762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5899F1F-9221-43EC-8EFF-0EBEFF1D2A33}"/>
                </a:ext>
              </a:extLst>
            </p:cNvPr>
            <p:cNvSpPr/>
            <p:nvPr/>
          </p:nvSpPr>
          <p:spPr>
            <a:xfrm>
              <a:off x="9272788" y="5382289"/>
              <a:ext cx="759853" cy="605307"/>
            </a:xfrm>
            <a:prstGeom prst="rect">
              <a:avLst/>
            </a:prstGeom>
            <a:noFill/>
            <a:ln w="762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5528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178416" y="944469"/>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287887" y="3429000"/>
            <a:ext cx="2833353" cy="1697112"/>
          </a:xfrm>
        </p:spPr>
        <p:txBody>
          <a:bodyPr>
            <a:normAutofit/>
          </a:bodyPr>
          <a:lstStyle/>
          <a:p>
            <a:r>
              <a:rPr lang="en-IN" sz="2300" b="1" dirty="0">
                <a:solidFill>
                  <a:schemeClr val="accent2">
                    <a:lumMod val="75000"/>
                  </a:schemeClr>
                </a:solidFill>
              </a:rPr>
              <a:t>Test-9: Testing if Trigger works</a:t>
            </a:r>
          </a:p>
          <a:p>
            <a:pPr marL="457200" indent="-457200">
              <a:buAutoNum type="arabicPeriod"/>
            </a:pPr>
            <a:endParaRPr lang="en-IN" sz="2300" dirty="0">
              <a:solidFill>
                <a:schemeClr val="accent2">
                  <a:lumMod val="75000"/>
                </a:schemeClr>
              </a:solidFill>
            </a:endParaRPr>
          </a:p>
        </p:txBody>
      </p:sp>
      <p:grpSp>
        <p:nvGrpSpPr>
          <p:cNvPr id="5" name="Group 4">
            <a:extLst>
              <a:ext uri="{FF2B5EF4-FFF2-40B4-BE49-F238E27FC236}">
                <a16:creationId xmlns:a16="http://schemas.microsoft.com/office/drawing/2014/main" id="{F0C92A8E-419A-4B67-967C-CA35FDE5AE49}"/>
              </a:ext>
            </a:extLst>
          </p:cNvPr>
          <p:cNvGrpSpPr/>
          <p:nvPr/>
        </p:nvGrpSpPr>
        <p:grpSpPr>
          <a:xfrm>
            <a:off x="4373731" y="2284703"/>
            <a:ext cx="6639852" cy="3420638"/>
            <a:chOff x="4373731" y="2284703"/>
            <a:chExt cx="6639852" cy="3420638"/>
          </a:xfrm>
        </p:grpSpPr>
        <p:pic>
          <p:nvPicPr>
            <p:cNvPr id="6" name="Picture 5">
              <a:extLst>
                <a:ext uri="{FF2B5EF4-FFF2-40B4-BE49-F238E27FC236}">
                  <a16:creationId xmlns:a16="http://schemas.microsoft.com/office/drawing/2014/main" id="{D4A76CE5-A241-41F3-A90D-086FE2F53BB0}"/>
                </a:ext>
              </a:extLst>
            </p:cNvPr>
            <p:cNvPicPr>
              <a:picLocks noChangeAspect="1"/>
            </p:cNvPicPr>
            <p:nvPr/>
          </p:nvPicPr>
          <p:blipFill>
            <a:blip r:embed="rId2"/>
            <a:stretch>
              <a:fillRect/>
            </a:stretch>
          </p:blipFill>
          <p:spPr>
            <a:xfrm>
              <a:off x="4373731" y="2284703"/>
              <a:ext cx="6639852" cy="3420638"/>
            </a:xfrm>
            <a:prstGeom prst="rect">
              <a:avLst/>
            </a:prstGeom>
          </p:spPr>
        </p:pic>
        <p:sp>
          <p:nvSpPr>
            <p:cNvPr id="3" name="Rectangle 2">
              <a:extLst>
                <a:ext uri="{FF2B5EF4-FFF2-40B4-BE49-F238E27FC236}">
                  <a16:creationId xmlns:a16="http://schemas.microsoft.com/office/drawing/2014/main" id="{FA4CFFA6-E096-404B-BC0E-C1B7193CC37C}"/>
                </a:ext>
              </a:extLst>
            </p:cNvPr>
            <p:cNvSpPr/>
            <p:nvPr/>
          </p:nvSpPr>
          <p:spPr>
            <a:xfrm>
              <a:off x="9414456" y="2588654"/>
              <a:ext cx="1468192" cy="592428"/>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560759DC-31FD-425C-9351-C380605E31F1}"/>
                </a:ext>
              </a:extLst>
            </p:cNvPr>
            <p:cNvSpPr/>
            <p:nvPr/>
          </p:nvSpPr>
          <p:spPr>
            <a:xfrm>
              <a:off x="9414456" y="4829898"/>
              <a:ext cx="1468192" cy="592428"/>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7042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8569" y="974703"/>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SUMMARY</a:t>
            </a:r>
          </a:p>
        </p:txBody>
      </p:sp>
      <p:sp>
        <p:nvSpPr>
          <p:cNvPr id="9" name="Text Placeholder 8">
            <a:extLst>
              <a:ext uri="{FF2B5EF4-FFF2-40B4-BE49-F238E27FC236}">
                <a16:creationId xmlns:a16="http://schemas.microsoft.com/office/drawing/2014/main" id="{CBEBF4B6-4229-43AF-926E-B92000A43E5D}"/>
              </a:ext>
            </a:extLst>
          </p:cNvPr>
          <p:cNvSpPr>
            <a:spLocks noGrp="1"/>
          </p:cNvSpPr>
          <p:nvPr>
            <p:ph type="body" sz="half" idx="2"/>
          </p:nvPr>
        </p:nvSpPr>
        <p:spPr>
          <a:xfrm>
            <a:off x="1931835" y="2527526"/>
            <a:ext cx="3998888" cy="3664095"/>
          </a:xfrm>
        </p:spPr>
        <p:txBody>
          <a:bodyPr>
            <a:normAutofit/>
          </a:bodyPr>
          <a:lstStyle/>
          <a:p>
            <a:r>
              <a:rPr lang="en-IN" sz="1600" b="1" u="sng" dirty="0">
                <a:solidFill>
                  <a:schemeClr val="accent2">
                    <a:lumMod val="75000"/>
                  </a:schemeClr>
                </a:solidFill>
              </a:rPr>
              <a:t>USING THIS SYSTEM AN USER CAN</a:t>
            </a:r>
          </a:p>
          <a:p>
            <a:endParaRPr lang="en-IN" sz="1600" b="1" u="sng" dirty="0">
              <a:solidFill>
                <a:schemeClr val="accent2">
                  <a:lumMod val="75000"/>
                </a:schemeClr>
              </a:solidFill>
            </a:endParaRPr>
          </a:p>
          <a:p>
            <a:pPr marL="342900" indent="-342900">
              <a:buAutoNum type="arabicParenR"/>
            </a:pPr>
            <a:r>
              <a:rPr lang="en-IN" sz="1600" b="1" dirty="0">
                <a:solidFill>
                  <a:schemeClr val="accent2">
                    <a:lumMod val="75000"/>
                  </a:schemeClr>
                </a:solidFill>
              </a:rPr>
              <a:t>Register himself/herself</a:t>
            </a:r>
          </a:p>
          <a:p>
            <a:pPr marL="342900" indent="-342900">
              <a:buAutoNum type="arabicParenR"/>
            </a:pPr>
            <a:r>
              <a:rPr lang="en-IN" sz="1600" b="1" dirty="0">
                <a:solidFill>
                  <a:schemeClr val="accent2">
                    <a:lumMod val="75000"/>
                  </a:schemeClr>
                </a:solidFill>
              </a:rPr>
              <a:t>Choose A restaurant from the list</a:t>
            </a:r>
          </a:p>
          <a:p>
            <a:pPr marL="342900" indent="-342900">
              <a:buAutoNum type="arabicParenR"/>
            </a:pPr>
            <a:r>
              <a:rPr lang="en-IN" sz="1600" b="1" dirty="0">
                <a:solidFill>
                  <a:schemeClr val="accent2">
                    <a:lumMod val="75000"/>
                  </a:schemeClr>
                </a:solidFill>
              </a:rPr>
              <a:t>Display the menu of a restaurant</a:t>
            </a:r>
          </a:p>
          <a:p>
            <a:pPr marL="342900" indent="-342900">
              <a:buAutoNum type="arabicParenR"/>
            </a:pPr>
            <a:r>
              <a:rPr lang="en-IN" sz="1600" b="1" dirty="0">
                <a:solidFill>
                  <a:schemeClr val="accent2">
                    <a:lumMod val="75000"/>
                  </a:schemeClr>
                </a:solidFill>
              </a:rPr>
              <a:t>Choose a food item and the quantity of food</a:t>
            </a:r>
          </a:p>
          <a:p>
            <a:pPr marL="342900" indent="-342900">
              <a:buAutoNum type="arabicParenR"/>
            </a:pPr>
            <a:r>
              <a:rPr lang="en-IN" sz="1600" b="1" dirty="0">
                <a:solidFill>
                  <a:schemeClr val="accent2">
                    <a:lumMod val="75000"/>
                  </a:schemeClr>
                </a:solidFill>
              </a:rPr>
              <a:t>Pay for the order</a:t>
            </a:r>
          </a:p>
        </p:txBody>
      </p:sp>
      <p:sp>
        <p:nvSpPr>
          <p:cNvPr id="11" name="Text Placeholder 8">
            <a:extLst>
              <a:ext uri="{FF2B5EF4-FFF2-40B4-BE49-F238E27FC236}">
                <a16:creationId xmlns:a16="http://schemas.microsoft.com/office/drawing/2014/main" id="{24D81F06-BF42-4195-84E2-D16C52338746}"/>
              </a:ext>
            </a:extLst>
          </p:cNvPr>
          <p:cNvSpPr txBox="1">
            <a:spLocks/>
          </p:cNvSpPr>
          <p:nvPr/>
        </p:nvSpPr>
        <p:spPr>
          <a:xfrm>
            <a:off x="6392214" y="2527526"/>
            <a:ext cx="4179192" cy="3664095"/>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Font typeface="Wingdings 3" charset="2"/>
              <a:buNone/>
              <a:defRPr sz="14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9pPr>
          </a:lstStyle>
          <a:p>
            <a:pPr>
              <a:lnSpc>
                <a:spcPct val="90000"/>
              </a:lnSpc>
            </a:pPr>
            <a:r>
              <a:rPr lang="en-IN" sz="1600" b="1" u="sng" dirty="0">
                <a:solidFill>
                  <a:schemeClr val="accent2">
                    <a:lumMod val="75000"/>
                  </a:schemeClr>
                </a:solidFill>
              </a:rPr>
              <a:t>OTHER TASKS PERFORMED BY THE SYSTEM</a:t>
            </a:r>
          </a:p>
          <a:p>
            <a:pPr>
              <a:lnSpc>
                <a:spcPct val="90000"/>
              </a:lnSpc>
            </a:pPr>
            <a:endParaRPr lang="en-IN" sz="1600" b="1" dirty="0">
              <a:solidFill>
                <a:schemeClr val="accent2">
                  <a:lumMod val="75000"/>
                </a:schemeClr>
              </a:solidFill>
            </a:endParaRPr>
          </a:p>
          <a:p>
            <a:pPr marL="342900" indent="-342900">
              <a:lnSpc>
                <a:spcPct val="90000"/>
              </a:lnSpc>
              <a:buFont typeface="Wingdings 3" charset="2"/>
              <a:buAutoNum type="arabicParenR"/>
            </a:pPr>
            <a:r>
              <a:rPr lang="en-IN" sz="1600" b="1" dirty="0">
                <a:solidFill>
                  <a:schemeClr val="accent2">
                    <a:lumMod val="75000"/>
                  </a:schemeClr>
                </a:solidFill>
              </a:rPr>
              <a:t>Updates the available quantity of food item after an order is placed</a:t>
            </a:r>
          </a:p>
          <a:p>
            <a:pPr marL="342900" indent="-342900">
              <a:lnSpc>
                <a:spcPct val="90000"/>
              </a:lnSpc>
              <a:buFont typeface="Wingdings 3" charset="2"/>
              <a:buAutoNum type="arabicParenR"/>
            </a:pPr>
            <a:r>
              <a:rPr lang="en-IN" sz="1600" b="1" dirty="0">
                <a:solidFill>
                  <a:schemeClr val="accent2">
                    <a:lumMod val="75000"/>
                  </a:schemeClr>
                </a:solidFill>
              </a:rPr>
              <a:t>Calculates the total bill</a:t>
            </a:r>
          </a:p>
          <a:p>
            <a:pPr marL="342900" indent="-342900">
              <a:lnSpc>
                <a:spcPct val="90000"/>
              </a:lnSpc>
              <a:buFont typeface="Wingdings 3" charset="2"/>
              <a:buAutoNum type="arabicParenR"/>
            </a:pPr>
            <a:r>
              <a:rPr lang="en-IN" sz="1600" b="1" dirty="0">
                <a:solidFill>
                  <a:schemeClr val="accent2">
                    <a:lumMod val="75000"/>
                  </a:schemeClr>
                </a:solidFill>
              </a:rPr>
              <a:t>Updates the order and payment status after transaction is confirmed</a:t>
            </a:r>
          </a:p>
          <a:p>
            <a:pPr marL="342900" indent="-342900">
              <a:lnSpc>
                <a:spcPct val="90000"/>
              </a:lnSpc>
              <a:buFont typeface="Wingdings 3" charset="2"/>
              <a:buAutoNum type="arabicParenR"/>
            </a:pPr>
            <a:r>
              <a:rPr lang="en-IN" sz="1600" b="1" dirty="0">
                <a:solidFill>
                  <a:schemeClr val="accent2">
                    <a:lumMod val="75000"/>
                  </a:schemeClr>
                </a:solidFill>
              </a:rPr>
              <a:t>Prevents unauthorised usage of the system</a:t>
            </a:r>
          </a:p>
          <a:p>
            <a:pPr marL="342900" indent="-342900">
              <a:lnSpc>
                <a:spcPct val="90000"/>
              </a:lnSpc>
              <a:buFont typeface="Wingdings 3" charset="2"/>
              <a:buAutoNum type="arabicParenR"/>
            </a:pPr>
            <a:r>
              <a:rPr lang="en-IN" sz="1600" b="1" dirty="0">
                <a:solidFill>
                  <a:schemeClr val="accent2">
                    <a:lumMod val="75000"/>
                  </a:schemeClr>
                </a:solidFill>
              </a:rPr>
              <a:t>Handles possible exceptions</a:t>
            </a:r>
          </a:p>
        </p:txBody>
      </p:sp>
      <p:sp>
        <p:nvSpPr>
          <p:cNvPr id="13" name="TextBox 12">
            <a:extLst>
              <a:ext uri="{FF2B5EF4-FFF2-40B4-BE49-F238E27FC236}">
                <a16:creationId xmlns:a16="http://schemas.microsoft.com/office/drawing/2014/main" id="{36939F9B-9A82-4FC1-8E24-AD760DCD336F}"/>
              </a:ext>
            </a:extLst>
          </p:cNvPr>
          <p:cNvSpPr txBox="1"/>
          <p:nvPr/>
        </p:nvSpPr>
        <p:spPr>
          <a:xfrm>
            <a:off x="1440285" y="1835678"/>
            <a:ext cx="9903857" cy="369332"/>
          </a:xfrm>
          <a:prstGeom prst="rect">
            <a:avLst/>
          </a:prstGeom>
          <a:noFill/>
        </p:spPr>
        <p:txBody>
          <a:bodyPr wrap="square">
            <a:spAutoFit/>
          </a:bodyPr>
          <a:lstStyle/>
          <a:p>
            <a:r>
              <a:rPr lang="en-IN" b="1" dirty="0">
                <a:solidFill>
                  <a:schemeClr val="accent2">
                    <a:lumMod val="75000"/>
                  </a:schemeClr>
                </a:solidFill>
              </a:rPr>
              <a:t>A DATABASE SYSTEM FOR FOOD ORDERING SYSTEM IS DESIGNED IN THIS PROJECT.</a:t>
            </a:r>
          </a:p>
        </p:txBody>
      </p:sp>
    </p:spTree>
    <p:extLst>
      <p:ext uri="{BB962C8B-B14F-4D97-AF65-F5344CB8AC3E}">
        <p14:creationId xmlns:p14="http://schemas.microsoft.com/office/powerpoint/2010/main" val="2498470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4461-E85A-43E7-AA0B-B7DF596CA62F}"/>
              </a:ext>
            </a:extLst>
          </p:cNvPr>
          <p:cNvSpPr>
            <a:spLocks noGrp="1"/>
          </p:cNvSpPr>
          <p:nvPr>
            <p:ph type="title"/>
          </p:nvPr>
        </p:nvSpPr>
        <p:spPr>
          <a:xfrm>
            <a:off x="1024129" y="1201248"/>
            <a:ext cx="3779085" cy="1444752"/>
          </a:xfrm>
          <a:prstGeom prst="rect">
            <a:avLst/>
          </a:prstGeom>
        </p:spPr>
        <p:txBody>
          <a:bodyPr lIns="0" tIns="108000">
            <a:normAutofit/>
          </a:bodyPr>
          <a:lstStyle/>
          <a:p>
            <a:r>
              <a:rPr lang="en-US" sz="5400" b="1" dirty="0">
                <a:solidFill>
                  <a:schemeClr val="accent1"/>
                </a:solidFill>
              </a:rPr>
              <a:t>Thank You</a:t>
            </a:r>
          </a:p>
        </p:txBody>
      </p:sp>
      <p:sp>
        <p:nvSpPr>
          <p:cNvPr id="3" name="Content Placeholder 2">
            <a:extLst>
              <a:ext uri="{FF2B5EF4-FFF2-40B4-BE49-F238E27FC236}">
                <a16:creationId xmlns:a16="http://schemas.microsoft.com/office/drawing/2014/main" id="{9BBDDBE1-00CD-4A90-9BA9-5E79F6C6FDE0}"/>
              </a:ext>
            </a:extLst>
          </p:cNvPr>
          <p:cNvSpPr>
            <a:spLocks noGrp="1"/>
          </p:cNvSpPr>
          <p:nvPr>
            <p:ph idx="1"/>
          </p:nvPr>
        </p:nvSpPr>
        <p:spPr>
          <a:xfrm>
            <a:off x="1062040" y="2678197"/>
            <a:ext cx="4406508" cy="3931920"/>
          </a:xfrm>
          <a:prstGeom prst="rect">
            <a:avLst/>
          </a:prstGeom>
        </p:spPr>
        <p:txBody>
          <a:bodyPr>
            <a:normAutofit/>
          </a:bodyPr>
          <a:lstStyle/>
          <a:p>
            <a:r>
              <a:rPr lang="en-US" dirty="0">
                <a:solidFill>
                  <a:schemeClr val="tx1"/>
                </a:solidFill>
              </a:rPr>
              <a:t>Email</a:t>
            </a:r>
            <a:endParaRPr lang="en-US" dirty="0">
              <a:solidFill>
                <a:srgbClr val="FFFFFF"/>
              </a:solidFill>
            </a:endParaRPr>
          </a:p>
          <a:p>
            <a:pPr marL="0" indent="0">
              <a:buNone/>
            </a:pPr>
            <a:r>
              <a:rPr lang="en-US" b="1" dirty="0">
                <a:solidFill>
                  <a:schemeClr val="tx1"/>
                </a:solidFill>
              </a:rPr>
              <a:t>NARAYAN.MAITY@CAPGEMINI.COM</a:t>
            </a:r>
          </a:p>
          <a:p>
            <a:pPr marL="0" indent="0">
              <a:buNone/>
            </a:pPr>
            <a:endParaRPr lang="en-US" dirty="0">
              <a:solidFill>
                <a:srgbClr val="FFFFFF"/>
              </a:solidFill>
            </a:endParaRPr>
          </a:p>
        </p:txBody>
      </p:sp>
      <p:pic>
        <p:nvPicPr>
          <p:cNvPr id="5" name="Picture 4" descr="Restaurant Open Sign">
            <a:extLst>
              <a:ext uri="{FF2B5EF4-FFF2-40B4-BE49-F238E27FC236}">
                <a16:creationId xmlns:a16="http://schemas.microsoft.com/office/drawing/2014/main" id="{4BB88093-7048-42AA-9AFC-B007B4E797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68548" y="10"/>
            <a:ext cx="6723452" cy="6857990"/>
          </a:xfrm>
          <a:prstGeom prst="rect">
            <a:avLst/>
          </a:prstGeom>
        </p:spPr>
      </p:pic>
      <p:pic>
        <p:nvPicPr>
          <p:cNvPr id="7" name="Graphic 6" descr="Envelope">
            <a:extLst>
              <a:ext uri="{FF2B5EF4-FFF2-40B4-BE49-F238E27FC236}">
                <a16:creationId xmlns:a16="http://schemas.microsoft.com/office/drawing/2014/main" id="{1BCFD98B-5534-433A-A8E6-4DE2A04C391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4129" y="2286000"/>
            <a:ext cx="360000" cy="360000"/>
          </a:xfrm>
          <a:prstGeom prst="rect">
            <a:avLst/>
          </a:prstGeom>
        </p:spPr>
      </p:pic>
    </p:spTree>
    <p:extLst>
      <p:ext uri="{BB962C8B-B14F-4D97-AF65-F5344CB8AC3E}">
        <p14:creationId xmlns:p14="http://schemas.microsoft.com/office/powerpoint/2010/main" val="2157044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DB36-9D85-42E9-A22D-4EA09EF401D0}"/>
              </a:ext>
            </a:extLst>
          </p:cNvPr>
          <p:cNvSpPr>
            <a:spLocks noGrp="1"/>
          </p:cNvSpPr>
          <p:nvPr>
            <p:ph type="title"/>
          </p:nvPr>
        </p:nvSpPr>
        <p:spPr>
          <a:xfrm>
            <a:off x="1214886" y="946778"/>
            <a:ext cx="10289726" cy="75878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ABSTRACT</a:t>
            </a:r>
          </a:p>
        </p:txBody>
      </p:sp>
      <p:sp>
        <p:nvSpPr>
          <p:cNvPr id="3" name="Content Placeholder 2">
            <a:extLst>
              <a:ext uri="{FF2B5EF4-FFF2-40B4-BE49-F238E27FC236}">
                <a16:creationId xmlns:a16="http://schemas.microsoft.com/office/drawing/2014/main" id="{4D41CC57-9538-44C3-8728-9575E1107CB1}"/>
              </a:ext>
            </a:extLst>
          </p:cNvPr>
          <p:cNvSpPr>
            <a:spLocks noGrp="1"/>
          </p:cNvSpPr>
          <p:nvPr>
            <p:ph idx="1"/>
          </p:nvPr>
        </p:nvSpPr>
        <p:spPr>
          <a:xfrm>
            <a:off x="1214886" y="2528553"/>
            <a:ext cx="9338814" cy="3777622"/>
          </a:xfrm>
        </p:spPr>
        <p:txBody>
          <a:bodyPr/>
          <a:lstStyle/>
          <a:p>
            <a:pPr marL="810260" indent="0" algn="just">
              <a:lnSpc>
                <a:spcPct val="150000"/>
              </a:lnSpc>
              <a:spcAft>
                <a:spcPts val="800"/>
              </a:spcAft>
              <a:buNone/>
            </a:pPr>
            <a:r>
              <a:rPr lang="en-US" sz="2300" b="1" dirty="0">
                <a:solidFill>
                  <a:schemeClr val="accent2">
                    <a:lumMod val="75000"/>
                  </a:schemeClr>
                </a:solidFill>
              </a:rPr>
              <a:t>This database is used as Food Ordering System. Also some basic reports have to be  developed.  Since this database is to be used by front end systems, it also requires some backend query and procedure designing.</a:t>
            </a:r>
            <a:endParaRPr lang="en-IN" sz="2300" b="1" dirty="0">
              <a:solidFill>
                <a:schemeClr val="accent2">
                  <a:lumMod val="75000"/>
                </a:schemeClr>
              </a:solidFill>
            </a:endParaRPr>
          </a:p>
          <a:p>
            <a:pPr algn="ctr"/>
            <a:endParaRPr lang="en-IN" dirty="0"/>
          </a:p>
        </p:txBody>
      </p:sp>
    </p:spTree>
    <p:extLst>
      <p:ext uri="{BB962C8B-B14F-4D97-AF65-F5344CB8AC3E}">
        <p14:creationId xmlns:p14="http://schemas.microsoft.com/office/powerpoint/2010/main" val="1420132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DB36-9D85-42E9-A22D-4EA09EF401D0}"/>
              </a:ext>
            </a:extLst>
          </p:cNvPr>
          <p:cNvSpPr>
            <a:spLocks noGrp="1"/>
          </p:cNvSpPr>
          <p:nvPr>
            <p:ph type="title"/>
          </p:nvPr>
        </p:nvSpPr>
        <p:spPr>
          <a:xfrm>
            <a:off x="1227765" y="914400"/>
            <a:ext cx="10289726" cy="1280555"/>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SYSTEM AND TECHNOLOGY REQUIREMENTS</a:t>
            </a:r>
          </a:p>
        </p:txBody>
      </p:sp>
      <p:sp>
        <p:nvSpPr>
          <p:cNvPr id="3" name="Content Placeholder 2">
            <a:extLst>
              <a:ext uri="{FF2B5EF4-FFF2-40B4-BE49-F238E27FC236}">
                <a16:creationId xmlns:a16="http://schemas.microsoft.com/office/drawing/2014/main" id="{4D41CC57-9538-44C3-8728-9575E1107CB1}"/>
              </a:ext>
            </a:extLst>
          </p:cNvPr>
          <p:cNvSpPr>
            <a:spLocks noGrp="1"/>
          </p:cNvSpPr>
          <p:nvPr>
            <p:ph idx="1"/>
          </p:nvPr>
        </p:nvSpPr>
        <p:spPr>
          <a:xfrm>
            <a:off x="1739207" y="2618705"/>
            <a:ext cx="8915400" cy="3777622"/>
          </a:xfrm>
        </p:spPr>
        <p:txBody>
          <a:bodyPr/>
          <a:lstStyle/>
          <a:p>
            <a:r>
              <a:rPr lang="en-US" sz="2300" b="1" dirty="0">
                <a:solidFill>
                  <a:schemeClr val="accent2">
                    <a:lumMod val="75000"/>
                  </a:schemeClr>
                </a:solidFill>
              </a:rPr>
              <a:t>Physical Memory (RAM)  		- 1GB Minimum</a:t>
            </a:r>
          </a:p>
          <a:p>
            <a:r>
              <a:rPr lang="en-US" sz="2300" b="1" dirty="0">
                <a:solidFill>
                  <a:schemeClr val="accent2">
                    <a:lumMod val="75000"/>
                  </a:schemeClr>
                </a:solidFill>
              </a:rPr>
              <a:t>Virtual Memory 					- Double the amount of RAM</a:t>
            </a:r>
          </a:p>
          <a:p>
            <a:r>
              <a:rPr lang="en-US" sz="2300" b="1" dirty="0">
                <a:solidFill>
                  <a:schemeClr val="accent2">
                    <a:lumMod val="75000"/>
                  </a:schemeClr>
                </a:solidFill>
              </a:rPr>
              <a:t>Disk space						- Total 5 GB</a:t>
            </a:r>
            <a:endParaRPr lang="en-IN" sz="2300" b="1" dirty="0">
              <a:solidFill>
                <a:schemeClr val="accent2">
                  <a:lumMod val="75000"/>
                </a:schemeClr>
              </a:solidFill>
            </a:endParaRPr>
          </a:p>
          <a:p>
            <a:r>
              <a:rPr lang="en-US" sz="2300" b="1" dirty="0">
                <a:solidFill>
                  <a:schemeClr val="accent2">
                    <a:lumMod val="75000"/>
                  </a:schemeClr>
                </a:solidFill>
              </a:rPr>
              <a:t>Processor							- 550 MHz minimum</a:t>
            </a:r>
            <a:endParaRPr lang="en-IN" sz="2300" b="1" dirty="0">
              <a:solidFill>
                <a:schemeClr val="accent2">
                  <a:lumMod val="75000"/>
                </a:schemeClr>
              </a:solidFill>
            </a:endParaRPr>
          </a:p>
          <a:p>
            <a:r>
              <a:rPr lang="en-US" sz="2300" b="1" dirty="0">
                <a:solidFill>
                  <a:schemeClr val="accent2">
                    <a:lumMod val="75000"/>
                  </a:schemeClr>
                </a:solidFill>
              </a:rPr>
              <a:t>Video Adapter					- 256 colors</a:t>
            </a:r>
          </a:p>
          <a:p>
            <a:r>
              <a:rPr lang="en-US" sz="2300" b="1" dirty="0">
                <a:solidFill>
                  <a:schemeClr val="accent2">
                    <a:lumMod val="75000"/>
                  </a:schemeClr>
                </a:solidFill>
              </a:rPr>
              <a:t>ORACLE 11G						- EXPRESS EDITION</a:t>
            </a:r>
            <a:endParaRPr lang="en-IN" sz="2300" b="1" dirty="0">
              <a:solidFill>
                <a:schemeClr val="accent2">
                  <a:lumMod val="75000"/>
                </a:schemeClr>
              </a:solidFill>
            </a:endParaRPr>
          </a:p>
          <a:p>
            <a:endParaRPr lang="en-IN" sz="2300" b="1" dirty="0">
              <a:solidFill>
                <a:schemeClr val="accent2">
                  <a:lumMod val="75000"/>
                </a:schemeClr>
              </a:solidFill>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2512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1F577E3-2F35-41FA-A87A-65C47A01302F}"/>
              </a:ext>
            </a:extLst>
          </p:cNvPr>
          <p:cNvPicPr>
            <a:picLocks noGrp="1" noChangeAspect="1"/>
          </p:cNvPicPr>
          <p:nvPr>
            <p:ph idx="1"/>
          </p:nvPr>
        </p:nvPicPr>
        <p:blipFill rotWithShape="1">
          <a:blip r:embed="rId2"/>
          <a:srcRect/>
          <a:stretch/>
        </p:blipFill>
        <p:spPr>
          <a:xfrm>
            <a:off x="-223836" y="0"/>
            <a:ext cx="12415836" cy="6929769"/>
          </a:xfrm>
        </p:spPr>
      </p:pic>
      <p:sp>
        <p:nvSpPr>
          <p:cNvPr id="2" name="Title 1">
            <a:extLst>
              <a:ext uri="{FF2B5EF4-FFF2-40B4-BE49-F238E27FC236}">
                <a16:creationId xmlns:a16="http://schemas.microsoft.com/office/drawing/2014/main" id="{FAD87042-F98E-49A4-AAAE-9FFC7F5306C7}"/>
              </a:ext>
            </a:extLst>
          </p:cNvPr>
          <p:cNvSpPr>
            <a:spLocks noGrp="1"/>
          </p:cNvSpPr>
          <p:nvPr>
            <p:ph type="title"/>
          </p:nvPr>
        </p:nvSpPr>
        <p:spPr>
          <a:xfrm>
            <a:off x="2455270" y="1177551"/>
            <a:ext cx="7057623" cy="2750503"/>
          </a:xfrm>
        </p:spPr>
        <p:txBody>
          <a:bodyPr>
            <a:noAutofit/>
          </a:bodyPr>
          <a:lstStyle/>
          <a:p>
            <a:r>
              <a:rPr lang="en-IN" sz="14900" b="1" dirty="0">
                <a:solidFill>
                  <a:schemeClr val="bg1"/>
                </a:solidFill>
              </a:rPr>
              <a:t>DESIGN</a:t>
            </a:r>
          </a:p>
        </p:txBody>
      </p:sp>
    </p:spTree>
    <p:extLst>
      <p:ext uri="{BB962C8B-B14F-4D97-AF65-F5344CB8AC3E}">
        <p14:creationId xmlns:p14="http://schemas.microsoft.com/office/powerpoint/2010/main" val="3679962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42AD-F90B-40CF-98F2-AB819C93CCEF}"/>
              </a:ext>
            </a:extLst>
          </p:cNvPr>
          <p:cNvSpPr>
            <a:spLocks noGrp="1"/>
          </p:cNvSpPr>
          <p:nvPr>
            <p:ph type="title"/>
          </p:nvPr>
        </p:nvSpPr>
        <p:spPr>
          <a:xfrm>
            <a:off x="1279280" y="946778"/>
            <a:ext cx="10225332" cy="810296"/>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r>
              <a:rPr lang="en-IN" sz="4400" dirty="0">
                <a:solidFill>
                  <a:schemeClr val="bg1"/>
                </a:solidFill>
                <a:latin typeface="+mn-lt"/>
                <a:ea typeface="+mn-ea"/>
                <a:cs typeface="+mn-cs"/>
              </a:rPr>
              <a:t>Entity Relationship Diagram</a:t>
            </a:r>
          </a:p>
        </p:txBody>
      </p:sp>
      <p:pic>
        <p:nvPicPr>
          <p:cNvPr id="7" name="Picture 6">
            <a:extLst>
              <a:ext uri="{FF2B5EF4-FFF2-40B4-BE49-F238E27FC236}">
                <a16:creationId xmlns:a16="http://schemas.microsoft.com/office/drawing/2014/main" id="{DFBCBAE3-110A-4EBE-9B09-E338B8AD7C18}"/>
              </a:ext>
            </a:extLst>
          </p:cNvPr>
          <p:cNvPicPr>
            <a:picLocks noChangeAspect="1"/>
          </p:cNvPicPr>
          <p:nvPr/>
        </p:nvPicPr>
        <p:blipFill>
          <a:blip r:embed="rId2"/>
          <a:stretch>
            <a:fillRect/>
          </a:stretch>
        </p:blipFill>
        <p:spPr>
          <a:xfrm>
            <a:off x="1772367" y="1857226"/>
            <a:ext cx="8647266" cy="4577440"/>
          </a:xfrm>
          <a:prstGeom prst="rect">
            <a:avLst/>
          </a:prstGeom>
        </p:spPr>
      </p:pic>
    </p:spTree>
    <p:extLst>
      <p:ext uri="{BB962C8B-B14F-4D97-AF65-F5344CB8AC3E}">
        <p14:creationId xmlns:p14="http://schemas.microsoft.com/office/powerpoint/2010/main" val="210390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8742-D795-44E3-AA16-C3A3CAD53883}"/>
              </a:ext>
            </a:extLst>
          </p:cNvPr>
          <p:cNvSpPr>
            <a:spLocks noGrp="1"/>
          </p:cNvSpPr>
          <p:nvPr>
            <p:ph type="title"/>
          </p:nvPr>
        </p:nvSpPr>
        <p:spPr>
          <a:xfrm>
            <a:off x="658906" y="951811"/>
            <a:ext cx="10508094" cy="754802"/>
          </a:xfrm>
          <a:solidFill>
            <a:schemeClr val="accent2"/>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IN" sz="4400" dirty="0">
                <a:solidFill>
                  <a:schemeClr val="bg1"/>
                </a:solidFill>
                <a:latin typeface="+mn-lt"/>
                <a:ea typeface="+mn-ea"/>
                <a:cs typeface="+mn-cs"/>
              </a:rPr>
              <a:t>TABLE CREATION</a:t>
            </a:r>
          </a:p>
        </p:txBody>
      </p:sp>
      <p:pic>
        <p:nvPicPr>
          <p:cNvPr id="5" name="Content Placeholder 4">
            <a:extLst>
              <a:ext uri="{FF2B5EF4-FFF2-40B4-BE49-F238E27FC236}">
                <a16:creationId xmlns:a16="http://schemas.microsoft.com/office/drawing/2014/main" id="{B1DC5610-299D-481B-A30D-7412829A08A8}"/>
              </a:ext>
            </a:extLst>
          </p:cNvPr>
          <p:cNvPicPr>
            <a:picLocks noGrp="1" noChangeAspect="1"/>
          </p:cNvPicPr>
          <p:nvPr>
            <p:ph idx="1"/>
          </p:nvPr>
        </p:nvPicPr>
        <p:blipFill rotWithShape="1">
          <a:blip r:embed="rId2"/>
          <a:srcRect b="16992"/>
          <a:stretch/>
        </p:blipFill>
        <p:spPr>
          <a:xfrm>
            <a:off x="5723381" y="1797252"/>
            <a:ext cx="5396652" cy="1366731"/>
          </a:xfrm>
        </p:spPr>
      </p:pic>
      <p:sp>
        <p:nvSpPr>
          <p:cNvPr id="6" name="Text Placeholder 5">
            <a:extLst>
              <a:ext uri="{FF2B5EF4-FFF2-40B4-BE49-F238E27FC236}">
                <a16:creationId xmlns:a16="http://schemas.microsoft.com/office/drawing/2014/main" id="{2E71EC90-2EF3-4EAB-81A2-84A6D69A69EA}"/>
              </a:ext>
            </a:extLst>
          </p:cNvPr>
          <p:cNvSpPr>
            <a:spLocks noGrp="1"/>
          </p:cNvSpPr>
          <p:nvPr>
            <p:ph type="body" sz="half" idx="2"/>
          </p:nvPr>
        </p:nvSpPr>
        <p:spPr>
          <a:xfrm>
            <a:off x="1071967" y="1816739"/>
            <a:ext cx="3973689" cy="864452"/>
          </a:xfrm>
        </p:spPr>
        <p:txBody>
          <a:bodyPr>
            <a:normAutofit/>
          </a:bodyPr>
          <a:lstStyle/>
          <a:p>
            <a:r>
              <a:rPr lang="en-IN" sz="2300" b="1" dirty="0">
                <a:solidFill>
                  <a:schemeClr val="accent2">
                    <a:lumMod val="75000"/>
                  </a:schemeClr>
                </a:solidFill>
              </a:rPr>
              <a:t>CUSTOMER TABLE</a:t>
            </a:r>
          </a:p>
        </p:txBody>
      </p:sp>
      <p:pic>
        <p:nvPicPr>
          <p:cNvPr id="8" name="Picture 7">
            <a:extLst>
              <a:ext uri="{FF2B5EF4-FFF2-40B4-BE49-F238E27FC236}">
                <a16:creationId xmlns:a16="http://schemas.microsoft.com/office/drawing/2014/main" id="{A5E97CD6-3C98-4F86-B3D2-85EFE04CF76F}"/>
              </a:ext>
            </a:extLst>
          </p:cNvPr>
          <p:cNvPicPr>
            <a:picLocks noChangeAspect="1"/>
          </p:cNvPicPr>
          <p:nvPr/>
        </p:nvPicPr>
        <p:blipFill rotWithShape="1">
          <a:blip r:embed="rId3"/>
          <a:srcRect l="1152" r="-1"/>
          <a:stretch/>
        </p:blipFill>
        <p:spPr>
          <a:xfrm>
            <a:off x="5723381" y="4750966"/>
            <a:ext cx="5396652" cy="1976942"/>
          </a:xfrm>
          <a:prstGeom prst="rect">
            <a:avLst/>
          </a:prstGeom>
        </p:spPr>
      </p:pic>
      <p:sp>
        <p:nvSpPr>
          <p:cNvPr id="9" name="Text Placeholder 5">
            <a:extLst>
              <a:ext uri="{FF2B5EF4-FFF2-40B4-BE49-F238E27FC236}">
                <a16:creationId xmlns:a16="http://schemas.microsoft.com/office/drawing/2014/main" id="{11036261-364C-4D69-9B8D-CA1E993C7745}"/>
              </a:ext>
            </a:extLst>
          </p:cNvPr>
          <p:cNvSpPr txBox="1">
            <a:spLocks/>
          </p:cNvSpPr>
          <p:nvPr/>
        </p:nvSpPr>
        <p:spPr>
          <a:xfrm>
            <a:off x="1071966" y="3561975"/>
            <a:ext cx="3973689" cy="864452"/>
          </a:xfrm>
          <a:prstGeom prst="rect">
            <a:avLst/>
          </a:prstGeom>
        </p:spPr>
        <p:txBody>
          <a:bodyPr vert="horz" lIns="91440" tIns="45720" rIns="91440" bIns="45720" rtlCol="0">
            <a:normAutofit/>
          </a:bodyPr>
          <a:lstStyle>
            <a:lvl1pPr marL="0" indent="0" algn="l" defTabSz="914400" rtl="0" eaLnBrk="1" latinLnBrk="0" hangingPunct="1">
              <a:lnSpc>
                <a:spcPct val="108000"/>
              </a:lnSpc>
              <a:spcBef>
                <a:spcPts val="600"/>
              </a:spcBef>
              <a:spcAft>
                <a:spcPts val="200"/>
              </a:spcAft>
              <a:buClr>
                <a:schemeClr val="accent2"/>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9pPr>
          </a:lstStyle>
          <a:p>
            <a:pPr defTabSz="457200">
              <a:spcBef>
                <a:spcPts val="1000"/>
              </a:spcBef>
              <a:spcAft>
                <a:spcPts val="0"/>
              </a:spcAft>
              <a:buClr>
                <a:schemeClr val="accent1"/>
              </a:buClr>
              <a:buSzPct val="80000"/>
            </a:pPr>
            <a:r>
              <a:rPr lang="en-IN" sz="2300" b="1" dirty="0">
                <a:solidFill>
                  <a:schemeClr val="accent2">
                    <a:lumMod val="75000"/>
                  </a:schemeClr>
                </a:solidFill>
              </a:rPr>
              <a:t>USER LOGIN TABLE</a:t>
            </a:r>
          </a:p>
        </p:txBody>
      </p:sp>
      <p:sp>
        <p:nvSpPr>
          <p:cNvPr id="10" name="Text Placeholder 5">
            <a:extLst>
              <a:ext uri="{FF2B5EF4-FFF2-40B4-BE49-F238E27FC236}">
                <a16:creationId xmlns:a16="http://schemas.microsoft.com/office/drawing/2014/main" id="{530AF5CB-D5B6-4EA1-A51E-EE7B56847C87}"/>
              </a:ext>
            </a:extLst>
          </p:cNvPr>
          <p:cNvSpPr txBox="1">
            <a:spLocks/>
          </p:cNvSpPr>
          <p:nvPr/>
        </p:nvSpPr>
        <p:spPr>
          <a:xfrm>
            <a:off x="1071966" y="5307211"/>
            <a:ext cx="3973689" cy="864452"/>
          </a:xfrm>
          <a:prstGeom prst="rect">
            <a:avLst/>
          </a:prstGeom>
        </p:spPr>
        <p:txBody>
          <a:bodyPr vert="horz" lIns="91440" tIns="45720" rIns="91440" bIns="45720" rtlCol="0">
            <a:normAutofit/>
          </a:bodyPr>
          <a:lstStyle>
            <a:lvl1pPr marL="0" indent="0" algn="l" defTabSz="914400" rtl="0" eaLnBrk="1" latinLnBrk="0" hangingPunct="1">
              <a:lnSpc>
                <a:spcPct val="108000"/>
              </a:lnSpc>
              <a:spcBef>
                <a:spcPts val="600"/>
              </a:spcBef>
              <a:spcAft>
                <a:spcPts val="200"/>
              </a:spcAft>
              <a:buClr>
                <a:schemeClr val="accent2"/>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9pPr>
          </a:lstStyle>
          <a:p>
            <a:pPr defTabSz="457200">
              <a:spcBef>
                <a:spcPts val="1000"/>
              </a:spcBef>
              <a:spcAft>
                <a:spcPts val="0"/>
              </a:spcAft>
              <a:buClr>
                <a:schemeClr val="accent1"/>
              </a:buClr>
              <a:buSzPct val="80000"/>
            </a:pPr>
            <a:r>
              <a:rPr lang="en-IN" sz="2300" b="1" dirty="0">
                <a:solidFill>
                  <a:schemeClr val="accent2">
                    <a:lumMod val="75000"/>
                  </a:schemeClr>
                </a:solidFill>
              </a:rPr>
              <a:t>RESTAURANT TABLE</a:t>
            </a:r>
          </a:p>
        </p:txBody>
      </p:sp>
      <p:pic>
        <p:nvPicPr>
          <p:cNvPr id="4" name="Picture 3">
            <a:extLst>
              <a:ext uri="{FF2B5EF4-FFF2-40B4-BE49-F238E27FC236}">
                <a16:creationId xmlns:a16="http://schemas.microsoft.com/office/drawing/2014/main" id="{8529BF4E-4703-4EC8-A00F-DCA783E70633}"/>
              </a:ext>
            </a:extLst>
          </p:cNvPr>
          <p:cNvPicPr>
            <a:picLocks noChangeAspect="1"/>
          </p:cNvPicPr>
          <p:nvPr/>
        </p:nvPicPr>
        <p:blipFill>
          <a:blip r:embed="rId4"/>
          <a:stretch>
            <a:fillRect/>
          </a:stretch>
        </p:blipFill>
        <p:spPr>
          <a:xfrm>
            <a:off x="5723382" y="3278161"/>
            <a:ext cx="5396652" cy="1352739"/>
          </a:xfrm>
          <a:prstGeom prst="rect">
            <a:avLst/>
          </a:prstGeom>
        </p:spPr>
      </p:pic>
    </p:spTree>
    <p:extLst>
      <p:ext uri="{BB962C8B-B14F-4D97-AF65-F5344CB8AC3E}">
        <p14:creationId xmlns:p14="http://schemas.microsoft.com/office/powerpoint/2010/main" val="39584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8742-D795-44E3-AA16-C3A3CAD53883}"/>
              </a:ext>
            </a:extLst>
          </p:cNvPr>
          <p:cNvSpPr>
            <a:spLocks noGrp="1"/>
          </p:cNvSpPr>
          <p:nvPr>
            <p:ph type="title"/>
          </p:nvPr>
        </p:nvSpPr>
        <p:spPr>
          <a:xfrm>
            <a:off x="1105238" y="923487"/>
            <a:ext cx="10208203" cy="754802"/>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rPr>
              <a:t>TABLE CREATION (CONTD.)</a:t>
            </a:r>
          </a:p>
        </p:txBody>
      </p:sp>
      <p:sp>
        <p:nvSpPr>
          <p:cNvPr id="6" name="Text Placeholder 5">
            <a:extLst>
              <a:ext uri="{FF2B5EF4-FFF2-40B4-BE49-F238E27FC236}">
                <a16:creationId xmlns:a16="http://schemas.microsoft.com/office/drawing/2014/main" id="{2E71EC90-2EF3-4EAB-81A2-84A6D69A69EA}"/>
              </a:ext>
            </a:extLst>
          </p:cNvPr>
          <p:cNvSpPr>
            <a:spLocks noGrp="1"/>
          </p:cNvSpPr>
          <p:nvPr>
            <p:ph type="body" sz="half" idx="2"/>
          </p:nvPr>
        </p:nvSpPr>
        <p:spPr>
          <a:xfrm>
            <a:off x="1445455" y="2637754"/>
            <a:ext cx="3973689" cy="864452"/>
          </a:xfrm>
        </p:spPr>
        <p:txBody>
          <a:bodyPr>
            <a:normAutofit/>
          </a:bodyPr>
          <a:lstStyle/>
          <a:p>
            <a:r>
              <a:rPr lang="en-IN" sz="2300" b="1" dirty="0">
                <a:solidFill>
                  <a:schemeClr val="accent2">
                    <a:lumMod val="75000"/>
                  </a:schemeClr>
                </a:solidFill>
              </a:rPr>
              <a:t>ORDERS TABLE</a:t>
            </a:r>
          </a:p>
        </p:txBody>
      </p:sp>
      <p:sp>
        <p:nvSpPr>
          <p:cNvPr id="10" name="Text Placeholder 5">
            <a:extLst>
              <a:ext uri="{FF2B5EF4-FFF2-40B4-BE49-F238E27FC236}">
                <a16:creationId xmlns:a16="http://schemas.microsoft.com/office/drawing/2014/main" id="{530AF5CB-D5B6-4EA1-A51E-EE7B56847C87}"/>
              </a:ext>
            </a:extLst>
          </p:cNvPr>
          <p:cNvSpPr txBox="1">
            <a:spLocks/>
          </p:cNvSpPr>
          <p:nvPr/>
        </p:nvSpPr>
        <p:spPr>
          <a:xfrm>
            <a:off x="1445454" y="5043079"/>
            <a:ext cx="3973689" cy="811762"/>
          </a:xfrm>
          <a:prstGeom prst="rect">
            <a:avLst/>
          </a:prstGeom>
        </p:spPr>
        <p:txBody>
          <a:bodyPr vert="horz" lIns="91440" tIns="45720" rIns="91440" bIns="45720" rtlCol="0">
            <a:normAutofit/>
          </a:bodyPr>
          <a:lstStyle>
            <a:lvl1pPr marL="0" indent="0" algn="l" defTabSz="914400" rtl="0" eaLnBrk="1" latinLnBrk="0" hangingPunct="1">
              <a:lnSpc>
                <a:spcPct val="108000"/>
              </a:lnSpc>
              <a:spcBef>
                <a:spcPts val="600"/>
              </a:spcBef>
              <a:spcAft>
                <a:spcPts val="200"/>
              </a:spcAft>
              <a:buClr>
                <a:schemeClr val="accent2"/>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9pPr>
          </a:lstStyle>
          <a:p>
            <a:r>
              <a:rPr lang="en-IN" sz="2300" b="1" dirty="0">
                <a:solidFill>
                  <a:schemeClr val="accent2">
                    <a:lumMod val="75000"/>
                  </a:schemeClr>
                </a:solidFill>
              </a:rPr>
              <a:t>MENU TABLE</a:t>
            </a:r>
          </a:p>
        </p:txBody>
      </p:sp>
      <p:pic>
        <p:nvPicPr>
          <p:cNvPr id="14" name="Picture 13">
            <a:extLst>
              <a:ext uri="{FF2B5EF4-FFF2-40B4-BE49-F238E27FC236}">
                <a16:creationId xmlns:a16="http://schemas.microsoft.com/office/drawing/2014/main" id="{2F15B7B0-EB77-4100-B61E-34D2FE4F074E}"/>
              </a:ext>
            </a:extLst>
          </p:cNvPr>
          <p:cNvPicPr>
            <a:picLocks noChangeAspect="1"/>
          </p:cNvPicPr>
          <p:nvPr/>
        </p:nvPicPr>
        <p:blipFill rotWithShape="1">
          <a:blip r:embed="rId3"/>
          <a:srcRect l="175" r="-175" b="12444"/>
          <a:stretch/>
        </p:blipFill>
        <p:spPr>
          <a:xfrm>
            <a:off x="5634953" y="4368819"/>
            <a:ext cx="5678488" cy="2160282"/>
          </a:xfrm>
          <a:prstGeom prst="rect">
            <a:avLst/>
          </a:prstGeom>
        </p:spPr>
      </p:pic>
      <p:pic>
        <p:nvPicPr>
          <p:cNvPr id="7" name="Picture 6">
            <a:extLst>
              <a:ext uri="{FF2B5EF4-FFF2-40B4-BE49-F238E27FC236}">
                <a16:creationId xmlns:a16="http://schemas.microsoft.com/office/drawing/2014/main" id="{841426E8-F01A-407C-9010-DFE668096D5D}"/>
              </a:ext>
            </a:extLst>
          </p:cNvPr>
          <p:cNvPicPr>
            <a:picLocks noChangeAspect="1"/>
          </p:cNvPicPr>
          <p:nvPr/>
        </p:nvPicPr>
        <p:blipFill>
          <a:blip r:embed="rId4"/>
          <a:stretch>
            <a:fillRect/>
          </a:stretch>
        </p:blipFill>
        <p:spPr>
          <a:xfrm>
            <a:off x="5634953" y="2064952"/>
            <a:ext cx="5678488" cy="2010056"/>
          </a:xfrm>
          <a:prstGeom prst="rect">
            <a:avLst/>
          </a:prstGeom>
        </p:spPr>
      </p:pic>
    </p:spTree>
    <p:extLst>
      <p:ext uri="{BB962C8B-B14F-4D97-AF65-F5344CB8AC3E}">
        <p14:creationId xmlns:p14="http://schemas.microsoft.com/office/powerpoint/2010/main" val="686082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3.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A7C301-87CC-4EB1-AF40-15075522FC58}">
  <ds:schemaRefs>
    <ds:schemaRef ds:uri="http://schemas.microsoft.com/sharepoint/v3/contenttype/forms"/>
  </ds:schemaRefs>
</ds:datastoreItem>
</file>

<file path=customXml/itemProps2.xml><?xml version="1.0" encoding="utf-8"?>
<ds:datastoreItem xmlns:ds="http://schemas.openxmlformats.org/officeDocument/2006/customXml" ds:itemID="{45231547-F69E-41A9-93A9-B70B5E3064F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EA402E5-52EF-430B-8CCB-B4AAA8C467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2013</TotalTime>
  <Words>575</Words>
  <Application>Microsoft Office PowerPoint</Application>
  <PresentationFormat>Widescreen</PresentationFormat>
  <Paragraphs>125</Paragraphs>
  <Slides>37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Tw Cen MT</vt:lpstr>
      <vt:lpstr>Wingdings 3</vt:lpstr>
      <vt:lpstr>Wisp</vt:lpstr>
      <vt:lpstr>FOOD  ORDERING  SYSTEM (MINI PROJECT)</vt:lpstr>
      <vt:lpstr>TABLE OF CONTENTS</vt:lpstr>
      <vt:lpstr>OBJECTIVE</vt:lpstr>
      <vt:lpstr>ABSTRACT</vt:lpstr>
      <vt:lpstr>SYSTEM AND TECHNOLOGY REQUIREMENTS</vt:lpstr>
      <vt:lpstr>DESIGN</vt:lpstr>
      <vt:lpstr>Entity Relationship Diagram</vt:lpstr>
      <vt:lpstr>TABLE CREATION</vt:lpstr>
      <vt:lpstr>TABLE CREATION (CONTD.)</vt:lpstr>
      <vt:lpstr>TABLE CREATION (CONTD.)</vt:lpstr>
      <vt:lpstr>IMPLEMENTATION</vt:lpstr>
      <vt:lpstr>IMPLEMENTATION</vt:lpstr>
      <vt:lpstr>IMPLEMENTATION(CONTD.)</vt:lpstr>
      <vt:lpstr>IMPLEMENTATION(CONTD.)</vt:lpstr>
      <vt:lpstr>IMPLEMENTATION(CONTD.)</vt:lpstr>
      <vt:lpstr>IMPLEMENTATION(CONTD.)</vt:lpstr>
      <vt:lpstr>IMPLEMENTATION(CONTD.)</vt:lpstr>
      <vt:lpstr>IMPLEMENTATION(CONTD.)</vt:lpstr>
      <vt:lpstr>EXECUTION</vt:lpstr>
      <vt:lpstr>EXECUTION</vt:lpstr>
      <vt:lpstr>EXECUTION(CONTD.)</vt:lpstr>
      <vt:lpstr>EXECUTION (CONTD.)</vt:lpstr>
      <vt:lpstr>EXECUTION (CONTD.)</vt:lpstr>
      <vt:lpstr>EXECUTION (CONTD.)</vt:lpstr>
      <vt:lpstr>EXECUTION (CONTD.)</vt:lpstr>
      <vt:lpstr>TESTING</vt:lpstr>
      <vt:lpstr>TESTING</vt:lpstr>
      <vt:lpstr>TESTING (CONTD.)</vt:lpstr>
      <vt:lpstr>TESTING (CONTD.)</vt:lpstr>
      <vt:lpstr>TESTING (CONTD.)</vt:lpstr>
      <vt:lpstr>TESTING (CONTD.)</vt:lpstr>
      <vt:lpstr>TESTING (CONTD.)</vt:lpstr>
      <vt:lpstr>TESTING (CONTD.)</vt:lpstr>
      <vt:lpstr>TESTING (CONTD.)</vt:lpstr>
      <vt:lpstr>TESTING (CONTD.)</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ordering system (mini project)</dc:title>
  <dc:creator>Narayan</dc:creator>
  <cp:lastModifiedBy>Narayan</cp:lastModifiedBy>
  <cp:revision>21</cp:revision>
  <dcterms:created xsi:type="dcterms:W3CDTF">2021-09-10T05:08:12Z</dcterms:created>
  <dcterms:modified xsi:type="dcterms:W3CDTF">2021-09-14T11:04:35Z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